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5"/>
  </p:notesMasterIdLst>
  <p:sldIdLst>
    <p:sldId id="256" r:id="rId2"/>
    <p:sldId id="260" r:id="rId3"/>
    <p:sldId id="322" r:id="rId4"/>
    <p:sldId id="263" r:id="rId5"/>
    <p:sldId id="307" r:id="rId6"/>
    <p:sldId id="313" r:id="rId7"/>
    <p:sldId id="314" r:id="rId8"/>
    <p:sldId id="315" r:id="rId9"/>
    <p:sldId id="316" r:id="rId10"/>
    <p:sldId id="308" r:id="rId11"/>
    <p:sldId id="264" r:id="rId12"/>
    <p:sldId id="323" r:id="rId13"/>
    <p:sldId id="309" r:id="rId14"/>
    <p:sldId id="310" r:id="rId15"/>
    <p:sldId id="311" r:id="rId16"/>
    <p:sldId id="312" r:id="rId17"/>
    <p:sldId id="317" r:id="rId18"/>
    <p:sldId id="318" r:id="rId19"/>
    <p:sldId id="320" r:id="rId20"/>
    <p:sldId id="321" r:id="rId21"/>
    <p:sldId id="324" r:id="rId22"/>
    <p:sldId id="325" r:id="rId23"/>
    <p:sldId id="326" r:id="rId24"/>
    <p:sldId id="327" r:id="rId25"/>
    <p:sldId id="328" r:id="rId26"/>
    <p:sldId id="329" r:id="rId27"/>
    <p:sldId id="330" r:id="rId28"/>
    <p:sldId id="331" r:id="rId29"/>
    <p:sldId id="332" r:id="rId30"/>
    <p:sldId id="333" r:id="rId31"/>
    <p:sldId id="334" r:id="rId32"/>
    <p:sldId id="335" r:id="rId33"/>
    <p:sldId id="336"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FFCCFF"/>
    <a:srgbClr val="66FF99"/>
    <a:srgbClr val="FFFFFF"/>
    <a:srgbClr val="2117F1"/>
    <a:srgbClr val="CCFF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7" d="100"/>
          <a:sy n="97" d="100"/>
        </p:scale>
        <p:origin x="-2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994EEF-B242-40A4-908F-F75B34E6EE77}" type="datetimeFigureOut">
              <a:rPr lang="en-US" smtClean="0"/>
              <a:pPr/>
              <a:t>23-Jun-15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F3528DC-4EE6-40AC-A803-1145920DAFF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F3528DC-4EE6-40AC-A803-1145920DAFFE}" type="slidenum">
              <a:rPr lang="en-US" smtClean="0"/>
              <a:pPr/>
              <a:t>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fld id="{2486DED8-536C-4D8C-99F7-F893F3E7AFE9}" type="datetime1">
              <a:rPr lang="en-US" smtClean="0"/>
              <a:pPr/>
              <a:t>23-Jun-15</a:t>
            </a:fld>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126C2163-179B-4320-894E-DCE8F99EAFC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5391DB34-EF77-408D-BC30-7AC1CB39BA78}" type="datetime1">
              <a:rPr lang="en-US" smtClean="0"/>
              <a:pPr/>
              <a:t>23-Jun-15</a:t>
            </a:fld>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126C2163-179B-4320-894E-DCE8F99EAFC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DD70AFCC-364D-4B65-84FB-E59888B9EA60}" type="datetime1">
              <a:rPr lang="en-US" smtClean="0"/>
              <a:pPr/>
              <a:t>23-Jun-15</a:t>
            </a:fld>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126C2163-179B-4320-894E-DCE8F99EAFC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3E3AA097-E35E-4EFB-A2C6-D38C91749F19}" type="datetime1">
              <a:rPr lang="en-US" smtClean="0"/>
              <a:pPr/>
              <a:t>23-Jun-15</a:t>
            </a:fld>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126C2163-179B-4320-894E-DCE8F99EAFC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fld id="{280DDB6E-1812-4526-A626-0B28D8701466}" type="datetime1">
              <a:rPr lang="en-US" smtClean="0"/>
              <a:pPr/>
              <a:t>23-Jun-15</a:t>
            </a:fld>
            <a:endParaRPr lang="en-US"/>
          </a:p>
        </p:txBody>
      </p:sp>
      <p:sp>
        <p:nvSpPr>
          <p:cNvPr id="8" name="Rectangle 5"/>
          <p:cNvSpPr>
            <a:spLocks noGrp="1" noChangeArrowheads="1"/>
          </p:cNvSpPr>
          <p:nvPr>
            <p:ph type="ftr" sz="quarter" idx="11"/>
          </p:nvPr>
        </p:nvSpPr>
        <p:spPr>
          <a:ln/>
        </p:spPr>
        <p:txBody>
          <a:bodyPr/>
          <a:lstStyle>
            <a:lvl1pPr>
              <a:defRPr/>
            </a:lvl1pPr>
          </a:lstStyle>
          <a:p>
            <a:endParaRPr lang="en-US"/>
          </a:p>
        </p:txBody>
      </p:sp>
      <p:sp>
        <p:nvSpPr>
          <p:cNvPr id="9" name="Rectangle 6"/>
          <p:cNvSpPr>
            <a:spLocks noGrp="1" noChangeArrowheads="1"/>
          </p:cNvSpPr>
          <p:nvPr>
            <p:ph type="sldNum" sz="quarter" idx="12"/>
          </p:nvPr>
        </p:nvSpPr>
        <p:spPr>
          <a:ln/>
        </p:spPr>
        <p:txBody>
          <a:bodyPr/>
          <a:lstStyle>
            <a:lvl1pPr>
              <a:defRPr/>
            </a:lvl1pPr>
          </a:lstStyle>
          <a:p>
            <a:fld id="{126C2163-179B-4320-894E-DCE8F99EAFC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fld id="{2F243B75-9519-43C1-A820-F1C83963EC14}" type="datetime1">
              <a:rPr lang="en-US" smtClean="0"/>
              <a:pPr/>
              <a:t>23-Jun-15</a:t>
            </a:fld>
            <a:endParaRPr lang="en-US"/>
          </a:p>
        </p:txBody>
      </p:sp>
      <p:sp>
        <p:nvSpPr>
          <p:cNvPr id="4" name="Rectangle 5"/>
          <p:cNvSpPr>
            <a:spLocks noGrp="1" noChangeArrowheads="1"/>
          </p:cNvSpPr>
          <p:nvPr>
            <p:ph type="ftr" sz="quarter" idx="11"/>
          </p:nvPr>
        </p:nvSpPr>
        <p:spPr>
          <a:ln/>
        </p:spPr>
        <p:txBody>
          <a:bodyPr/>
          <a:lstStyle>
            <a:lvl1pPr>
              <a:defRPr/>
            </a:lvl1pPr>
          </a:lstStyle>
          <a:p>
            <a:endParaRPr lang="en-US"/>
          </a:p>
        </p:txBody>
      </p:sp>
      <p:sp>
        <p:nvSpPr>
          <p:cNvPr id="5" name="Rectangle 6"/>
          <p:cNvSpPr>
            <a:spLocks noGrp="1" noChangeArrowheads="1"/>
          </p:cNvSpPr>
          <p:nvPr>
            <p:ph type="sldNum" sz="quarter" idx="12"/>
          </p:nvPr>
        </p:nvSpPr>
        <p:spPr>
          <a:ln/>
        </p:spPr>
        <p:txBody>
          <a:bodyPr/>
          <a:lstStyle>
            <a:lvl1pPr>
              <a:defRPr/>
            </a:lvl1pPr>
          </a:lstStyle>
          <a:p>
            <a:fld id="{126C2163-179B-4320-894E-DCE8F99EAFC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56A344C-6EBE-4F35-9CC7-0875E4D502F2}" type="datetime1">
              <a:rPr lang="en-US" smtClean="0"/>
              <a:pPr/>
              <a:t>23-Jun-15</a:t>
            </a:fld>
            <a:endParaRPr lang="en-US"/>
          </a:p>
        </p:txBody>
      </p:sp>
      <p:sp>
        <p:nvSpPr>
          <p:cNvPr id="3" name="Rectangle 5"/>
          <p:cNvSpPr>
            <a:spLocks noGrp="1" noChangeArrowheads="1"/>
          </p:cNvSpPr>
          <p:nvPr>
            <p:ph type="ftr" sz="quarter" idx="11"/>
          </p:nvPr>
        </p:nvSpPr>
        <p:spPr>
          <a:ln/>
        </p:spPr>
        <p:txBody>
          <a:bodyPr/>
          <a:lstStyle>
            <a:lvl1pPr>
              <a:defRPr/>
            </a:lvl1pPr>
          </a:lstStyle>
          <a:p>
            <a:endParaRPr lang="en-US"/>
          </a:p>
        </p:txBody>
      </p:sp>
      <p:sp>
        <p:nvSpPr>
          <p:cNvPr id="4" name="Rectangle 6"/>
          <p:cNvSpPr>
            <a:spLocks noGrp="1" noChangeArrowheads="1"/>
          </p:cNvSpPr>
          <p:nvPr>
            <p:ph type="sldNum" sz="quarter" idx="12"/>
          </p:nvPr>
        </p:nvSpPr>
        <p:spPr>
          <a:ln/>
        </p:spPr>
        <p:txBody>
          <a:bodyPr/>
          <a:lstStyle>
            <a:lvl1pPr>
              <a:defRPr/>
            </a:lvl1pPr>
          </a:lstStyle>
          <a:p>
            <a:fld id="{126C2163-179B-4320-894E-DCE8F99EAFC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2909C44D-B171-49FA-8D28-2209725AD15B}" type="datetime1">
              <a:rPr lang="en-US" smtClean="0"/>
              <a:pPr/>
              <a:t>23-Jun-15</a:t>
            </a:fld>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126C2163-179B-4320-894E-DCE8F99EAFC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F6BA4014-4280-4148-9AC9-9F7B9A989742}" type="datetime1">
              <a:rPr lang="en-US" smtClean="0"/>
              <a:pPr/>
              <a:t>23-Jun-15</a:t>
            </a:fld>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126C2163-179B-4320-894E-DCE8F99EAFC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4BD8F687-B9A0-4AF3-ADA1-E2176FF42367}" type="datetime1">
              <a:rPr lang="en-US" smtClean="0"/>
              <a:pPr/>
              <a:t>23-Jun-15</a:t>
            </a:fld>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126C2163-179B-4320-894E-DCE8F99EAFC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147702E5-0417-47F6-81A3-797885033964}" type="datetime1">
              <a:rPr lang="en-US" smtClean="0"/>
              <a:pPr/>
              <a:t>23-Jun-15</a:t>
            </a:fld>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126C2163-179B-4320-894E-DCE8F99EAFC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309EB5D8-5FDD-4338-A8CF-59999ECCC6D6}" type="datetime1">
              <a:rPr lang="en-US" smtClean="0"/>
              <a:pPr/>
              <a:t>23-Jun-15</a:t>
            </a:fld>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26C2163-179B-4320-894E-DCE8F99EAFC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itchFamily="34" charset="0"/>
          <a:cs typeface="Arial" pitchFamily="34" charset="0"/>
        </a:defRPr>
      </a:lvl2pPr>
      <a:lvl3pPr algn="ctr" rtl="0" eaLnBrk="1" fontAlgn="base" hangingPunct="1">
        <a:spcBef>
          <a:spcPct val="0"/>
        </a:spcBef>
        <a:spcAft>
          <a:spcPct val="0"/>
        </a:spcAft>
        <a:defRPr sz="4400">
          <a:solidFill>
            <a:schemeClr val="tx2"/>
          </a:solidFill>
          <a:latin typeface="Arial" pitchFamily="34" charset="0"/>
          <a:cs typeface="Arial" pitchFamily="34" charset="0"/>
        </a:defRPr>
      </a:lvl3pPr>
      <a:lvl4pPr algn="ctr" rtl="0" eaLnBrk="1" fontAlgn="base" hangingPunct="1">
        <a:spcBef>
          <a:spcPct val="0"/>
        </a:spcBef>
        <a:spcAft>
          <a:spcPct val="0"/>
        </a:spcAft>
        <a:defRPr sz="4400">
          <a:solidFill>
            <a:schemeClr val="tx2"/>
          </a:solidFill>
          <a:latin typeface="Arial" pitchFamily="34" charset="0"/>
          <a:cs typeface="Arial" pitchFamily="34" charset="0"/>
        </a:defRPr>
      </a:lvl4pPr>
      <a:lvl5pPr algn="ctr" rtl="0" eaLnBrk="1" fontAlgn="base" hangingPunct="1">
        <a:spcBef>
          <a:spcPct val="0"/>
        </a:spcBef>
        <a:spcAft>
          <a:spcPct val="0"/>
        </a:spcAft>
        <a:defRPr sz="4400">
          <a:solidFill>
            <a:schemeClr val="tx2"/>
          </a:solidFill>
          <a:latin typeface="Arial" pitchFamily="34" charset="0"/>
          <a:cs typeface="Arial" pitchFamily="34" charset="0"/>
        </a:defRPr>
      </a:lvl5pPr>
      <a:lvl6pPr marL="457200" algn="ctr" rtl="0" eaLnBrk="1" fontAlgn="base" hangingPunct="1">
        <a:spcBef>
          <a:spcPct val="0"/>
        </a:spcBef>
        <a:spcAft>
          <a:spcPct val="0"/>
        </a:spcAft>
        <a:defRPr sz="4400">
          <a:solidFill>
            <a:schemeClr val="tx2"/>
          </a:solidFill>
          <a:latin typeface="Arial" pitchFamily="34" charset="0"/>
          <a:cs typeface="Arial" pitchFamily="34" charset="0"/>
        </a:defRPr>
      </a:lvl6pPr>
      <a:lvl7pPr marL="914400" algn="ctr" rtl="0" eaLnBrk="1" fontAlgn="base" hangingPunct="1">
        <a:spcBef>
          <a:spcPct val="0"/>
        </a:spcBef>
        <a:spcAft>
          <a:spcPct val="0"/>
        </a:spcAft>
        <a:defRPr sz="4400">
          <a:solidFill>
            <a:schemeClr val="tx2"/>
          </a:solidFill>
          <a:latin typeface="Arial" pitchFamily="34" charset="0"/>
          <a:cs typeface="Arial" pitchFamily="34" charset="0"/>
        </a:defRPr>
      </a:lvl7pPr>
      <a:lvl8pPr marL="1371600" algn="ctr" rtl="0" eaLnBrk="1" fontAlgn="base" hangingPunct="1">
        <a:spcBef>
          <a:spcPct val="0"/>
        </a:spcBef>
        <a:spcAft>
          <a:spcPct val="0"/>
        </a:spcAft>
        <a:defRPr sz="4400">
          <a:solidFill>
            <a:schemeClr val="tx2"/>
          </a:solidFill>
          <a:latin typeface="Arial" pitchFamily="34" charset="0"/>
          <a:cs typeface="Arial" pitchFamily="34" charset="0"/>
        </a:defRPr>
      </a:lvl8pPr>
      <a:lvl9pPr marL="1828800" algn="ctr" rtl="0" eaLnBrk="1" fontAlgn="base" hangingPunct="1">
        <a:spcBef>
          <a:spcPct val="0"/>
        </a:spcBef>
        <a:spcAft>
          <a:spcPct val="0"/>
        </a:spcAft>
        <a:defRPr sz="4400">
          <a:solidFill>
            <a:schemeClr val="tx2"/>
          </a:solidFill>
          <a:latin typeface="Arial" pitchFamily="34" charset="0"/>
          <a:cs typeface="Arial"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imgstocks.com/wp-content/uploads/2013/10/Green-wave-abstract-backgrounds-for-powerpoint-template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ctrTitle"/>
          </p:nvPr>
        </p:nvSpPr>
        <p:spPr>
          <a:xfrm>
            <a:off x="0" y="152400"/>
            <a:ext cx="9144000" cy="2514600"/>
          </a:xfrm>
          <a:solidFill>
            <a:srgbClr val="CCFFCC"/>
          </a:solidFill>
          <a:ln>
            <a:solidFill>
              <a:srgbClr val="66FF99"/>
            </a:solidFill>
          </a:ln>
          <a:effectLst>
            <a:glow rad="101600">
              <a:schemeClr val="accent2">
                <a:satMod val="175000"/>
                <a:alpha val="40000"/>
              </a:schemeClr>
            </a:glow>
          </a:effectLst>
        </p:spPr>
        <p:txBody>
          <a:bodyPr>
            <a:normAutofit/>
          </a:bodyPr>
          <a:lstStyle/>
          <a:p>
            <a:r>
              <a:rPr lang="en-US" sz="3200" b="1" dirty="0" smtClean="0">
                <a:solidFill>
                  <a:srgbClr val="C00000"/>
                </a:solidFill>
                <a:effectLst>
                  <a:outerShdw blurRad="38100" dist="38100" dir="2700000" algn="tl">
                    <a:srgbClr val="000000">
                      <a:alpha val="43137"/>
                    </a:srgbClr>
                  </a:outerShdw>
                </a:effectLst>
                <a:latin typeface="Baskerville Old Face" pitchFamily="18" charset="0"/>
              </a:rPr>
              <a:t>E-Waste Regulation in West Africa: </a:t>
            </a:r>
            <a:br>
              <a:rPr lang="en-US" sz="3200" b="1" dirty="0" smtClean="0">
                <a:solidFill>
                  <a:srgbClr val="C00000"/>
                </a:solidFill>
                <a:effectLst>
                  <a:outerShdw blurRad="38100" dist="38100" dir="2700000" algn="tl">
                    <a:srgbClr val="000000">
                      <a:alpha val="43137"/>
                    </a:srgbClr>
                  </a:outerShdw>
                </a:effectLst>
                <a:latin typeface="Baskerville Old Face" pitchFamily="18" charset="0"/>
              </a:rPr>
            </a:br>
            <a:r>
              <a:rPr lang="en-US" sz="3200" b="1" dirty="0" smtClean="0">
                <a:solidFill>
                  <a:srgbClr val="C00000"/>
                </a:solidFill>
                <a:effectLst>
                  <a:outerShdw blurRad="38100" dist="38100" dir="2700000" algn="tl">
                    <a:srgbClr val="000000">
                      <a:alpha val="43137"/>
                    </a:srgbClr>
                  </a:outerShdw>
                </a:effectLst>
                <a:latin typeface="Baskerville Old Face" pitchFamily="18" charset="0"/>
              </a:rPr>
              <a:t>The Need for A Coherent Approach</a:t>
            </a:r>
            <a:r>
              <a:rPr lang="en-US" sz="3200" b="1" dirty="0" smtClean="0">
                <a:solidFill>
                  <a:srgbClr val="C00000"/>
                </a:solidFill>
                <a:effectLst>
                  <a:outerShdw blurRad="38100" dist="38100" dir="2700000" algn="tl">
                    <a:srgbClr val="000000">
                      <a:alpha val="43137"/>
                    </a:srgbClr>
                  </a:outerShdw>
                </a:effectLst>
                <a:latin typeface="Baskerville Old Face" pitchFamily="18" charset="0"/>
              </a:rPr>
              <a:t/>
            </a:r>
            <a:br>
              <a:rPr lang="en-US" sz="3200" b="1" dirty="0" smtClean="0">
                <a:solidFill>
                  <a:srgbClr val="C00000"/>
                </a:solidFill>
                <a:effectLst>
                  <a:outerShdw blurRad="38100" dist="38100" dir="2700000" algn="tl">
                    <a:srgbClr val="000000">
                      <a:alpha val="43137"/>
                    </a:srgbClr>
                  </a:outerShdw>
                </a:effectLst>
                <a:latin typeface="Baskerville Old Face" pitchFamily="18" charset="0"/>
              </a:rPr>
            </a:br>
            <a:r>
              <a:rPr lang="en-US" sz="1300" b="1" i="1" dirty="0" smtClean="0">
                <a:solidFill>
                  <a:srgbClr val="C00000"/>
                </a:solidFill>
                <a:effectLst>
                  <a:outerShdw blurRad="38100" dist="38100" dir="2700000" algn="tl">
                    <a:srgbClr val="000000">
                      <a:alpha val="43137"/>
                    </a:srgbClr>
                  </a:outerShdw>
                </a:effectLst>
                <a:latin typeface="Baskerville Old Face" pitchFamily="18" charset="0"/>
              </a:rPr>
              <a:t>by</a:t>
            </a:r>
            <a:r>
              <a:rPr lang="en-US" sz="3200" b="1" i="1" dirty="0" smtClean="0">
                <a:solidFill>
                  <a:srgbClr val="C00000"/>
                </a:solidFill>
                <a:effectLst>
                  <a:outerShdw blurRad="38100" dist="38100" dir="2700000" algn="tl">
                    <a:srgbClr val="000000">
                      <a:alpha val="43137"/>
                    </a:srgbClr>
                  </a:outerShdw>
                </a:effectLst>
                <a:latin typeface="Baskerville Old Face" pitchFamily="18" charset="0"/>
              </a:rPr>
              <a:t> </a:t>
            </a:r>
            <a:r>
              <a:rPr lang="en-US" sz="3200" b="1" dirty="0" smtClean="0">
                <a:solidFill>
                  <a:srgbClr val="C00000"/>
                </a:solidFill>
                <a:effectLst>
                  <a:outerShdw blurRad="38100" dist="38100" dir="2700000" algn="tl">
                    <a:srgbClr val="000000">
                      <a:alpha val="43137"/>
                    </a:srgbClr>
                  </a:outerShdw>
                </a:effectLst>
                <a:latin typeface="Baskerville Old Face" pitchFamily="18" charset="0"/>
              </a:rPr>
              <a:t/>
            </a:r>
            <a:br>
              <a:rPr lang="en-US" sz="3200" b="1" dirty="0" smtClean="0">
                <a:solidFill>
                  <a:srgbClr val="C00000"/>
                </a:solidFill>
                <a:effectLst>
                  <a:outerShdw blurRad="38100" dist="38100" dir="2700000" algn="tl">
                    <a:srgbClr val="000000">
                      <a:alpha val="43137"/>
                    </a:srgbClr>
                  </a:outerShdw>
                </a:effectLst>
                <a:latin typeface="Baskerville Old Face" pitchFamily="18" charset="0"/>
              </a:rPr>
            </a:br>
            <a:r>
              <a:rPr lang="en-US" sz="2600" b="1" dirty="0" smtClean="0">
                <a:solidFill>
                  <a:srgbClr val="C00000"/>
                </a:solidFill>
                <a:effectLst>
                  <a:outerShdw blurRad="38100" dist="38100" dir="2700000" algn="tl">
                    <a:srgbClr val="000000">
                      <a:alpha val="43137"/>
                    </a:srgbClr>
                  </a:outerShdw>
                </a:effectLst>
                <a:latin typeface="Baskerville Old Face" pitchFamily="18" charset="0"/>
              </a:rPr>
              <a:t>Professor ‘Lanre Fagbohun</a:t>
            </a:r>
            <a:r>
              <a:rPr lang="en-US" sz="1200" b="1" dirty="0" smtClean="0">
                <a:solidFill>
                  <a:srgbClr val="C00000"/>
                </a:solidFill>
                <a:effectLst>
                  <a:outerShdw blurRad="38100" dist="38100" dir="2700000" algn="tl">
                    <a:srgbClr val="000000">
                      <a:alpha val="43137"/>
                    </a:srgbClr>
                  </a:outerShdw>
                </a:effectLst>
                <a:latin typeface="Baskerville Old Face" pitchFamily="18" charset="0"/>
              </a:rPr>
              <a:t>, </a:t>
            </a:r>
            <a:r>
              <a:rPr lang="en-US" sz="1200" b="1" i="1" dirty="0" smtClean="0">
                <a:solidFill>
                  <a:srgbClr val="C00000"/>
                </a:solidFill>
                <a:effectLst>
                  <a:outerShdw blurRad="38100" dist="38100" dir="2700000" algn="tl">
                    <a:srgbClr val="000000">
                      <a:alpha val="43137"/>
                    </a:srgbClr>
                  </a:outerShdw>
                </a:effectLst>
                <a:latin typeface="Baskerville Old Face" pitchFamily="18" charset="0"/>
              </a:rPr>
              <a:t>Ph.D</a:t>
            </a:r>
            <a:r>
              <a:rPr lang="en-US" sz="3200" b="1" dirty="0" smtClean="0">
                <a:solidFill>
                  <a:srgbClr val="C00000"/>
                </a:solidFill>
                <a:effectLst>
                  <a:outerShdw blurRad="38100" dist="38100" dir="2700000" algn="tl">
                    <a:srgbClr val="000000">
                      <a:alpha val="43137"/>
                    </a:srgbClr>
                  </a:outerShdw>
                </a:effectLst>
                <a:latin typeface="Baskerville Old Face" pitchFamily="18" charset="0"/>
              </a:rPr>
              <a:t/>
            </a:r>
            <a:br>
              <a:rPr lang="en-US" sz="3200" b="1" dirty="0" smtClean="0">
                <a:solidFill>
                  <a:srgbClr val="C00000"/>
                </a:solidFill>
                <a:effectLst>
                  <a:outerShdw blurRad="38100" dist="38100" dir="2700000" algn="tl">
                    <a:srgbClr val="000000">
                      <a:alpha val="43137"/>
                    </a:srgbClr>
                  </a:outerShdw>
                </a:effectLst>
                <a:latin typeface="Baskerville Old Face" pitchFamily="18" charset="0"/>
              </a:rPr>
            </a:br>
            <a:r>
              <a:rPr lang="en-US" sz="2000" b="1" dirty="0" smtClean="0">
                <a:solidFill>
                  <a:srgbClr val="C00000"/>
                </a:solidFill>
                <a:effectLst>
                  <a:outerShdw blurRad="38100" dist="38100" dir="2700000" algn="tl">
                    <a:srgbClr val="000000">
                      <a:alpha val="43137"/>
                    </a:srgbClr>
                  </a:outerShdw>
                </a:effectLst>
                <a:latin typeface="Baskerville Old Face" pitchFamily="18" charset="0"/>
              </a:rPr>
              <a:t>Nigerian Institute of Advanced Legal Studies</a:t>
            </a:r>
            <a:endParaRPr lang="en-US" sz="2000" b="1" dirty="0">
              <a:solidFill>
                <a:srgbClr val="C00000"/>
              </a:solidFill>
              <a:effectLst>
                <a:outerShdw blurRad="38100" dist="38100" dir="2700000" algn="tl">
                  <a:srgbClr val="000000">
                    <a:alpha val="43137"/>
                  </a:srgbClr>
                </a:outerShdw>
              </a:effectLst>
              <a:latin typeface="Baskerville Old Face" pitchFamily="18" charset="0"/>
            </a:endParaRPr>
          </a:p>
        </p:txBody>
      </p:sp>
      <p:sp>
        <p:nvSpPr>
          <p:cNvPr id="3" name="Subtitle 2"/>
          <p:cNvSpPr>
            <a:spLocks noGrp="1"/>
          </p:cNvSpPr>
          <p:nvPr>
            <p:ph type="subTitle" idx="1"/>
          </p:nvPr>
        </p:nvSpPr>
        <p:spPr>
          <a:xfrm>
            <a:off x="0" y="3200400"/>
            <a:ext cx="9144000" cy="3429000"/>
          </a:xfrm>
          <a:noFill/>
        </p:spPr>
        <p:txBody>
          <a:bodyPr>
            <a:normAutofit/>
          </a:bodyPr>
          <a:lstStyle/>
          <a:p>
            <a:r>
              <a:rPr lang="en-US" sz="1500" i="1" dirty="0" smtClean="0">
                <a:solidFill>
                  <a:schemeClr val="accent2"/>
                </a:solidFill>
              </a:rPr>
              <a:t>At the </a:t>
            </a:r>
          </a:p>
          <a:p>
            <a:endParaRPr lang="en-US" sz="900" b="1" dirty="0" smtClean="0">
              <a:solidFill>
                <a:schemeClr val="accent2"/>
              </a:solidFill>
              <a:effectLst>
                <a:outerShdw blurRad="38100" dist="38100" dir="2700000" algn="tl">
                  <a:srgbClr val="000000">
                    <a:alpha val="43137"/>
                  </a:srgbClr>
                </a:outerShdw>
              </a:effectLst>
            </a:endParaRPr>
          </a:p>
          <a:p>
            <a:r>
              <a:rPr lang="en-US" sz="3000" b="1" dirty="0" smtClean="0">
                <a:solidFill>
                  <a:srgbClr val="FF0000"/>
                </a:solidFill>
                <a:effectLst>
                  <a:outerShdw blurRad="38100" dist="38100" dir="2700000" algn="tl">
                    <a:srgbClr val="000000">
                      <a:alpha val="43137"/>
                    </a:srgbClr>
                  </a:outerShdw>
                </a:effectLst>
                <a:latin typeface="Berylium" pitchFamily="2" charset="0"/>
              </a:rPr>
              <a:t>Roundtable on E-Waste Regulation in West Africa </a:t>
            </a:r>
          </a:p>
          <a:p>
            <a:r>
              <a:rPr lang="en-US" sz="3000" b="1" dirty="0" smtClean="0">
                <a:solidFill>
                  <a:srgbClr val="FF0000"/>
                </a:solidFill>
                <a:effectLst>
                  <a:outerShdw blurRad="38100" dist="38100" dir="2700000" algn="tl">
                    <a:srgbClr val="000000">
                      <a:alpha val="43137"/>
                    </a:srgbClr>
                  </a:outerShdw>
                </a:effectLst>
                <a:latin typeface="Berylium" pitchFamily="2" charset="0"/>
              </a:rPr>
              <a:t>24</a:t>
            </a:r>
            <a:r>
              <a:rPr lang="en-US" sz="3000" b="1" baseline="30000" dirty="0" smtClean="0">
                <a:solidFill>
                  <a:srgbClr val="FF0000"/>
                </a:solidFill>
                <a:effectLst>
                  <a:outerShdw blurRad="38100" dist="38100" dir="2700000" algn="tl">
                    <a:srgbClr val="000000">
                      <a:alpha val="43137"/>
                    </a:srgbClr>
                  </a:outerShdw>
                </a:effectLst>
                <a:latin typeface="Berylium" pitchFamily="2" charset="0"/>
              </a:rPr>
              <a:t>th</a:t>
            </a:r>
            <a:r>
              <a:rPr lang="en-US" sz="3000" b="1" dirty="0" smtClean="0">
                <a:solidFill>
                  <a:srgbClr val="FF0000"/>
                </a:solidFill>
                <a:effectLst>
                  <a:outerShdw blurRad="38100" dist="38100" dir="2700000" algn="tl">
                    <a:srgbClr val="000000">
                      <a:alpha val="43137"/>
                    </a:srgbClr>
                  </a:outerShdw>
                </a:effectLst>
                <a:latin typeface="Berylium" pitchFamily="2" charset="0"/>
              </a:rPr>
              <a:t> June, 2015 at the </a:t>
            </a:r>
          </a:p>
          <a:p>
            <a:r>
              <a:rPr lang="en-US" sz="3000" b="1" dirty="0" smtClean="0">
                <a:solidFill>
                  <a:srgbClr val="FF0000"/>
                </a:solidFill>
                <a:effectLst>
                  <a:outerShdw blurRad="38100" dist="38100" dir="2700000" algn="tl">
                    <a:srgbClr val="000000">
                      <a:alpha val="43137"/>
                    </a:srgbClr>
                  </a:outerShdw>
                </a:effectLst>
                <a:latin typeface="Berylium" pitchFamily="2" charset="0"/>
              </a:rPr>
              <a:t>Nigerian Institute of Advanced Legal Studies</a:t>
            </a:r>
            <a:endParaRPr lang="en-US" sz="3000" b="1" dirty="0" smtClean="0">
              <a:solidFill>
                <a:srgbClr val="FF0000"/>
              </a:solidFill>
              <a:effectLst>
                <a:outerShdw blurRad="38100" dist="38100" dir="2700000" algn="tl">
                  <a:srgbClr val="000000">
                    <a:alpha val="43137"/>
                  </a:srgbClr>
                </a:outerShdw>
              </a:effectLst>
              <a:latin typeface="Berylium" pitchFamily="2" charset="0"/>
            </a:endParaRPr>
          </a:p>
          <a:p>
            <a:endParaRPr lang="en-US" sz="3500" b="1" dirty="0" smtClean="0">
              <a:solidFill>
                <a:srgbClr val="FF0000"/>
              </a:solidFill>
              <a:effectLst>
                <a:outerShdw blurRad="38100" dist="38100" dir="2700000" algn="tl">
                  <a:srgbClr val="000000">
                    <a:alpha val="43137"/>
                  </a:srgbClr>
                </a:outerShdw>
              </a:effectLst>
              <a:latin typeface="Berylium" pitchFamily="2" charset="0"/>
            </a:endParaRPr>
          </a:p>
          <a:p>
            <a:r>
              <a:rPr lang="en-US" sz="2400" b="1" dirty="0" smtClean="0">
                <a:solidFill>
                  <a:schemeClr val="tx2">
                    <a:lumMod val="85000"/>
                    <a:lumOff val="15000"/>
                  </a:schemeClr>
                </a:solidFill>
                <a:effectLst>
                  <a:outerShdw blurRad="38100" dist="38100" dir="2700000" algn="tl">
                    <a:srgbClr val="000000">
                      <a:alpha val="43137"/>
                    </a:srgbClr>
                  </a:outerShdw>
                </a:effectLst>
                <a:latin typeface="Berylium" pitchFamily="2" charset="0"/>
              </a:rPr>
              <a:t>fagbohun@elri-ng.org</a:t>
            </a:r>
            <a:endParaRPr lang="en-US" sz="2400" b="1" dirty="0" smtClean="0">
              <a:solidFill>
                <a:schemeClr val="tx2">
                  <a:lumMod val="85000"/>
                  <a:lumOff val="15000"/>
                </a:schemeClr>
              </a:solidFill>
              <a:effectLst>
                <a:outerShdw blurRad="38100" dist="38100" dir="2700000" algn="tl">
                  <a:srgbClr val="000000">
                    <a:alpha val="43137"/>
                  </a:srgbClr>
                </a:outerShdw>
              </a:effectLst>
              <a:latin typeface="Berylium" pitchFamily="2" charset="0"/>
            </a:endParaRPr>
          </a:p>
        </p:txBody>
      </p:sp>
      <p:sp>
        <p:nvSpPr>
          <p:cNvPr id="5" name="Slide Number Placeholder 4"/>
          <p:cNvSpPr>
            <a:spLocks noGrp="1"/>
          </p:cNvSpPr>
          <p:nvPr>
            <p:ph type="sldNum" sz="quarter" idx="12"/>
          </p:nvPr>
        </p:nvSpPr>
        <p:spPr/>
        <p:txBody>
          <a:bodyPr/>
          <a:lstStyle/>
          <a:p>
            <a:fld id="{126C2163-179B-4320-894E-DCE8F99EAFC3}"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mgstocks.com/wp-content/uploads/2013/10/Green-wave-abstract-backgrounds-for-powerpoint-template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0" y="0"/>
            <a:ext cx="9144000" cy="914400"/>
          </a:xfrm>
        </p:spPr>
        <p:txBody>
          <a:bodyPr>
            <a:normAutofit/>
          </a:bodyPr>
          <a:lstStyle/>
          <a:p>
            <a:pPr marL="457200" indent="-457200">
              <a:buFont typeface="Wingdings" pitchFamily="2" charset="2"/>
              <a:buChar char="Ø"/>
            </a:pPr>
            <a:r>
              <a:rPr lang="en-US" dirty="0" smtClean="0">
                <a:solidFill>
                  <a:schemeClr val="accent2"/>
                </a:solidFill>
              </a:rPr>
              <a:t>Outline of Discourse</a:t>
            </a:r>
            <a:endParaRPr lang="en-US" dirty="0">
              <a:solidFill>
                <a:schemeClr val="accent2"/>
              </a:solidFill>
            </a:endParaRPr>
          </a:p>
        </p:txBody>
      </p:sp>
      <p:sp>
        <p:nvSpPr>
          <p:cNvPr id="3" name="Content Placeholder 2"/>
          <p:cNvSpPr>
            <a:spLocks noGrp="1"/>
          </p:cNvSpPr>
          <p:nvPr>
            <p:ph idx="1"/>
          </p:nvPr>
        </p:nvSpPr>
        <p:spPr>
          <a:xfrm>
            <a:off x="0" y="914400"/>
            <a:ext cx="9144000" cy="5943600"/>
          </a:xfrm>
        </p:spPr>
        <p:txBody>
          <a:bodyPr>
            <a:normAutofit/>
          </a:bodyPr>
          <a:lstStyle/>
          <a:p>
            <a:pPr marL="457200" indent="-457200" algn="just"/>
            <a:endParaRPr lang="en-US" sz="500" dirty="0" smtClean="0"/>
          </a:p>
          <a:p>
            <a:pPr marL="457200" indent="-457200" algn="just"/>
            <a:r>
              <a:rPr lang="en-US" dirty="0" smtClean="0"/>
              <a:t>Context of Discourse</a:t>
            </a:r>
          </a:p>
          <a:p>
            <a:pPr marL="457200" indent="-457200" algn="just"/>
            <a:r>
              <a:rPr lang="en-US" dirty="0" smtClean="0"/>
              <a:t>Conceptual Life Cycle of EEE</a:t>
            </a:r>
          </a:p>
          <a:p>
            <a:pPr marL="457200" indent="-457200" algn="just"/>
            <a:r>
              <a:rPr lang="en-US" dirty="0" smtClean="0"/>
              <a:t>Basis of E-waste Polices, Laws and Regulations</a:t>
            </a:r>
          </a:p>
          <a:p>
            <a:pPr marL="457200" indent="-457200" algn="just"/>
            <a:r>
              <a:rPr lang="en-US" dirty="0" smtClean="0"/>
              <a:t>Global Framework of Regulation</a:t>
            </a:r>
          </a:p>
          <a:p>
            <a:pPr marL="457200" indent="-457200" algn="just"/>
            <a:r>
              <a:rPr lang="en-US" dirty="0" smtClean="0"/>
              <a:t>Policy Approach Guiding Legal Framework</a:t>
            </a:r>
          </a:p>
          <a:p>
            <a:pPr marL="457200" indent="-457200" algn="just"/>
            <a:r>
              <a:rPr lang="en-US" dirty="0" smtClean="0"/>
              <a:t>Regulation of E-waste in West Africa</a:t>
            </a:r>
          </a:p>
          <a:p>
            <a:pPr marL="457200" indent="-457200" algn="just"/>
            <a:r>
              <a:rPr lang="en-US" dirty="0" smtClean="0"/>
              <a:t>Indications from Global Best Practices</a:t>
            </a:r>
          </a:p>
          <a:p>
            <a:pPr marL="457200" indent="-457200" algn="just"/>
            <a:r>
              <a:rPr lang="en-US" dirty="0" smtClean="0"/>
              <a:t>Conclusion.</a:t>
            </a:r>
            <a:endParaRPr lang="en-US" dirty="0" smtClean="0"/>
          </a:p>
          <a:p>
            <a:pPr marL="457200" indent="-457200">
              <a:buNone/>
            </a:pPr>
            <a:endParaRPr lang="en-US" dirty="0" smtClean="0"/>
          </a:p>
        </p:txBody>
      </p:sp>
      <p:sp>
        <p:nvSpPr>
          <p:cNvPr id="4" name="Slide Number Placeholder 3"/>
          <p:cNvSpPr>
            <a:spLocks noGrp="1"/>
          </p:cNvSpPr>
          <p:nvPr>
            <p:ph type="sldNum" sz="quarter" idx="12"/>
          </p:nvPr>
        </p:nvSpPr>
        <p:spPr/>
        <p:txBody>
          <a:bodyPr/>
          <a:lstStyle/>
          <a:p>
            <a:fld id="{126C2163-179B-4320-894E-DCE8F99EAFC3}"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mgstocks.com/wp-content/uploads/2013/10/Green-wave-abstract-backgrounds-for-powerpoint-template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0" y="0"/>
            <a:ext cx="9144000" cy="914400"/>
          </a:xfrm>
        </p:spPr>
        <p:txBody>
          <a:bodyPr>
            <a:normAutofit/>
          </a:bodyPr>
          <a:lstStyle/>
          <a:p>
            <a:pPr marL="457200" indent="-457200">
              <a:buFont typeface="Wingdings" pitchFamily="2" charset="2"/>
              <a:buChar char="Ø"/>
            </a:pPr>
            <a:r>
              <a:rPr lang="en-US" dirty="0" smtClean="0">
                <a:solidFill>
                  <a:schemeClr val="accent2"/>
                </a:solidFill>
              </a:rPr>
              <a:t>Context of Discourse</a:t>
            </a:r>
            <a:endParaRPr lang="en-US" dirty="0">
              <a:solidFill>
                <a:schemeClr val="accent2"/>
              </a:solidFill>
            </a:endParaRPr>
          </a:p>
        </p:txBody>
      </p:sp>
      <p:sp>
        <p:nvSpPr>
          <p:cNvPr id="3" name="Content Placeholder 2"/>
          <p:cNvSpPr>
            <a:spLocks noGrp="1"/>
          </p:cNvSpPr>
          <p:nvPr>
            <p:ph idx="1"/>
          </p:nvPr>
        </p:nvSpPr>
        <p:spPr>
          <a:xfrm>
            <a:off x="0" y="914400"/>
            <a:ext cx="9144000" cy="5943600"/>
          </a:xfrm>
        </p:spPr>
        <p:txBody>
          <a:bodyPr>
            <a:normAutofit fontScale="62500" lnSpcReduction="20000"/>
          </a:bodyPr>
          <a:lstStyle/>
          <a:p>
            <a:pPr marL="457200" indent="-457200"/>
            <a:r>
              <a:rPr lang="en-US" dirty="0" smtClean="0"/>
              <a:t>Waste </a:t>
            </a:r>
            <a:r>
              <a:rPr lang="en-US" dirty="0" smtClean="0"/>
              <a:t>Electrical </a:t>
            </a:r>
            <a:r>
              <a:rPr lang="en-US" dirty="0" smtClean="0"/>
              <a:t>and Electronic Equipment (WEEE) or E-Waste is growing at an exponential rate:</a:t>
            </a:r>
          </a:p>
          <a:p>
            <a:pPr marL="457200" indent="-457200">
              <a:buNone/>
            </a:pPr>
            <a:endParaRPr lang="en-US" dirty="0" smtClean="0"/>
          </a:p>
          <a:p>
            <a:pPr marL="1081088" indent="-619125" algn="just">
              <a:buFontTx/>
              <a:buChar char="―"/>
            </a:pPr>
            <a:r>
              <a:rPr lang="en-US" sz="2700" dirty="0" smtClean="0"/>
              <a:t>Significant decrease in the </a:t>
            </a:r>
            <a:r>
              <a:rPr lang="en-US" sz="2700" b="1" i="1" dirty="0" smtClean="0">
                <a:solidFill>
                  <a:srgbClr val="FF0000"/>
                </a:solidFill>
              </a:rPr>
              <a:t>cost</a:t>
            </a:r>
            <a:r>
              <a:rPr lang="en-US" sz="2700" dirty="0" smtClean="0"/>
              <a:t> of technology devices;</a:t>
            </a:r>
          </a:p>
          <a:p>
            <a:pPr marL="1081088" indent="-619125" algn="just">
              <a:buFontTx/>
              <a:buChar char="―"/>
            </a:pPr>
            <a:endParaRPr lang="en-US" sz="2700" dirty="0" smtClean="0"/>
          </a:p>
          <a:p>
            <a:pPr marL="1081088" indent="-619125" algn="just">
              <a:buFontTx/>
              <a:buChar char="―"/>
            </a:pPr>
            <a:r>
              <a:rPr lang="en-US" sz="2700" dirty="0" smtClean="0"/>
              <a:t>Shorter </a:t>
            </a:r>
            <a:r>
              <a:rPr lang="en-US" sz="2700" dirty="0" smtClean="0"/>
              <a:t>life-span of [mobile phones – 1 to 3 years. Computers – 3 – 4 years; IT accessories – less than 2 years; cameras – 3 to 5 years; TV – 5 to 7 years];</a:t>
            </a:r>
          </a:p>
          <a:p>
            <a:pPr marL="1081088" indent="-619125" algn="just">
              <a:buFontTx/>
              <a:buChar char="―"/>
            </a:pPr>
            <a:endParaRPr lang="en-US" sz="2700" dirty="0" smtClean="0"/>
          </a:p>
          <a:p>
            <a:pPr marL="1081088" indent="-619125" algn="just">
              <a:buFontTx/>
              <a:buChar char="―"/>
            </a:pPr>
            <a:r>
              <a:rPr lang="en-US" sz="2700" dirty="0" smtClean="0"/>
              <a:t>Rapid </a:t>
            </a:r>
            <a:r>
              <a:rPr lang="en-US" sz="2700" dirty="0" smtClean="0"/>
              <a:t>influx of new </a:t>
            </a:r>
            <a:r>
              <a:rPr lang="en-US" sz="2700" dirty="0" smtClean="0"/>
              <a:t>products;</a:t>
            </a:r>
          </a:p>
          <a:p>
            <a:pPr marL="1081088" indent="-619125" algn="just">
              <a:buFontTx/>
              <a:buChar char="―"/>
            </a:pPr>
            <a:endParaRPr lang="en-US" sz="2700" dirty="0" smtClean="0"/>
          </a:p>
          <a:p>
            <a:pPr marL="1081088" indent="-619125" algn="just">
              <a:buFontTx/>
              <a:buChar char="―"/>
            </a:pPr>
            <a:r>
              <a:rPr lang="en-US" sz="2700" dirty="0" smtClean="0"/>
              <a:t>Increase in consumer spending power.</a:t>
            </a:r>
            <a:endParaRPr lang="en-US" sz="2700" dirty="0" smtClean="0"/>
          </a:p>
          <a:p>
            <a:pPr marL="1143000" indent="-628650" algn="just">
              <a:buNone/>
            </a:pPr>
            <a:endParaRPr lang="en-US" dirty="0" smtClean="0"/>
          </a:p>
          <a:p>
            <a:pPr marL="457200" indent="-457200" algn="just"/>
            <a:r>
              <a:rPr lang="en-US" dirty="0" smtClean="0"/>
              <a:t>WEEE encompass products and appliances that have reached end of life;</a:t>
            </a:r>
          </a:p>
          <a:p>
            <a:pPr marL="457200" indent="-457200" algn="just"/>
            <a:endParaRPr lang="en-US" sz="1800" dirty="0" smtClean="0"/>
          </a:p>
          <a:p>
            <a:pPr marL="457200" indent="-457200" algn="just"/>
            <a:r>
              <a:rPr lang="en-US" dirty="0" smtClean="0"/>
              <a:t>WEEE by nature contains toxic materials harmful to </a:t>
            </a:r>
            <a:r>
              <a:rPr lang="en-US" b="1" i="1" dirty="0" smtClean="0">
                <a:solidFill>
                  <a:srgbClr val="FF0000"/>
                </a:solidFill>
              </a:rPr>
              <a:t>humans, non-human species</a:t>
            </a:r>
            <a:r>
              <a:rPr lang="en-US" b="1" i="1" dirty="0" smtClean="0"/>
              <a:t> </a:t>
            </a:r>
            <a:r>
              <a:rPr lang="en-US" dirty="0" smtClean="0"/>
              <a:t>and  the </a:t>
            </a:r>
            <a:r>
              <a:rPr lang="en-US" b="1" i="1" dirty="0" smtClean="0">
                <a:solidFill>
                  <a:srgbClr val="FF0000"/>
                </a:solidFill>
              </a:rPr>
              <a:t>environment</a:t>
            </a:r>
            <a:r>
              <a:rPr lang="en-US" b="1" i="1" dirty="0" smtClean="0"/>
              <a:t> </a:t>
            </a:r>
            <a:r>
              <a:rPr lang="en-US" dirty="0" smtClean="0"/>
              <a:t>as well as non-hazardous waste;</a:t>
            </a:r>
          </a:p>
          <a:p>
            <a:pPr marL="457200" indent="-457200" algn="just"/>
            <a:endParaRPr lang="en-US" dirty="0" smtClean="0"/>
          </a:p>
          <a:p>
            <a:pPr marL="457200" indent="-457200" algn="just"/>
            <a:r>
              <a:rPr lang="en-US" dirty="0" smtClean="0"/>
              <a:t>The risk of harm is the basis of the need for specialized segregation, collection, transport, treatment and </a:t>
            </a:r>
            <a:r>
              <a:rPr lang="en-US" dirty="0" smtClean="0"/>
              <a:t>disposal;</a:t>
            </a:r>
          </a:p>
          <a:p>
            <a:pPr marL="457200" indent="-457200" algn="just"/>
            <a:endParaRPr lang="en-US" dirty="0" smtClean="0"/>
          </a:p>
          <a:p>
            <a:pPr marL="457200" indent="-457200" algn="just"/>
            <a:r>
              <a:rPr lang="en-US" dirty="0" smtClean="0"/>
              <a:t>West Africa, particularly through Nigeria and Ghana, is a major import hub of e-waste into Africa.</a:t>
            </a:r>
            <a:endParaRPr lang="en-US" dirty="0"/>
          </a:p>
        </p:txBody>
      </p:sp>
      <p:sp>
        <p:nvSpPr>
          <p:cNvPr id="4" name="Slide Number Placeholder 3"/>
          <p:cNvSpPr>
            <a:spLocks noGrp="1"/>
          </p:cNvSpPr>
          <p:nvPr>
            <p:ph type="sldNum" sz="quarter" idx="12"/>
          </p:nvPr>
        </p:nvSpPr>
        <p:spPr/>
        <p:txBody>
          <a:bodyPr/>
          <a:lstStyle/>
          <a:p>
            <a:fld id="{126C2163-179B-4320-894E-DCE8F99EAFC3}"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mgstocks.com/wp-content/uploads/2013/10/Green-wave-abstract-backgrounds-for-powerpoint-templates.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0" y="0"/>
            <a:ext cx="9144000" cy="914400"/>
          </a:xfrm>
        </p:spPr>
        <p:txBody>
          <a:bodyPr>
            <a:normAutofit/>
          </a:bodyPr>
          <a:lstStyle/>
          <a:p>
            <a:pPr marL="457200" indent="-457200">
              <a:buFont typeface="Wingdings" pitchFamily="2" charset="2"/>
              <a:buChar char="Ø"/>
            </a:pPr>
            <a:r>
              <a:rPr lang="en-US" dirty="0" smtClean="0">
                <a:solidFill>
                  <a:schemeClr val="accent2"/>
                </a:solidFill>
              </a:rPr>
              <a:t>Conceptual Lifecycle of </a:t>
            </a:r>
            <a:r>
              <a:rPr lang="en-US" dirty="0" smtClean="0">
                <a:solidFill>
                  <a:schemeClr val="accent2"/>
                </a:solidFill>
              </a:rPr>
              <a:t>EEE</a:t>
            </a:r>
            <a:endParaRPr lang="en-US" dirty="0">
              <a:solidFill>
                <a:schemeClr val="accent2"/>
              </a:solidFill>
            </a:endParaRPr>
          </a:p>
        </p:txBody>
      </p:sp>
      <p:sp>
        <p:nvSpPr>
          <p:cNvPr id="4" name="Slide Number Placeholder 3"/>
          <p:cNvSpPr>
            <a:spLocks noGrp="1"/>
          </p:cNvSpPr>
          <p:nvPr>
            <p:ph type="sldNum" sz="quarter" idx="12"/>
          </p:nvPr>
        </p:nvSpPr>
        <p:spPr/>
        <p:txBody>
          <a:bodyPr/>
          <a:lstStyle/>
          <a:p>
            <a:fld id="{126C2163-179B-4320-894E-DCE8F99EAFC3}" type="slidenum">
              <a:rPr lang="en-US" smtClean="0"/>
              <a:pPr/>
              <a:t>4</a:t>
            </a:fld>
            <a:endParaRPr lang="en-US"/>
          </a:p>
        </p:txBody>
      </p:sp>
      <p:sp>
        <p:nvSpPr>
          <p:cNvPr id="11" name="Rectangle 10"/>
          <p:cNvSpPr/>
          <p:nvPr/>
        </p:nvSpPr>
        <p:spPr>
          <a:xfrm>
            <a:off x="3424088" y="1698520"/>
            <a:ext cx="1138080" cy="1219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250" dirty="0" smtClean="0"/>
              <a:t>EEE</a:t>
            </a:r>
          </a:p>
          <a:p>
            <a:pPr algn="ctr"/>
            <a:r>
              <a:rPr lang="en-US" sz="1250" dirty="0" smtClean="0"/>
              <a:t>Consumption</a:t>
            </a:r>
            <a:endParaRPr lang="en-US" sz="1250" dirty="0"/>
          </a:p>
        </p:txBody>
      </p:sp>
      <p:sp>
        <p:nvSpPr>
          <p:cNvPr id="19" name="TextBox 18"/>
          <p:cNvSpPr txBox="1"/>
          <p:nvPr/>
        </p:nvSpPr>
        <p:spPr>
          <a:xfrm>
            <a:off x="152400" y="838200"/>
            <a:ext cx="2209800" cy="369332"/>
          </a:xfrm>
          <a:prstGeom prst="rect">
            <a:avLst/>
          </a:prstGeom>
          <a:noFill/>
        </p:spPr>
        <p:txBody>
          <a:bodyPr wrap="square" rtlCol="0">
            <a:spAutoFit/>
          </a:bodyPr>
          <a:lstStyle/>
          <a:p>
            <a:r>
              <a:rPr lang="en-US" dirty="0" smtClean="0"/>
              <a:t>Raw Materials Input</a:t>
            </a:r>
            <a:endParaRPr lang="en-US" dirty="0"/>
          </a:p>
        </p:txBody>
      </p:sp>
      <p:grpSp>
        <p:nvGrpSpPr>
          <p:cNvPr id="26" name="Group 25"/>
          <p:cNvGrpSpPr/>
          <p:nvPr/>
        </p:nvGrpSpPr>
        <p:grpSpPr>
          <a:xfrm>
            <a:off x="152400" y="1669024"/>
            <a:ext cx="8991600" cy="1219200"/>
            <a:chOff x="152400" y="1143000"/>
            <a:chExt cx="8991600" cy="762000"/>
          </a:xfrm>
        </p:grpSpPr>
        <p:sp>
          <p:nvSpPr>
            <p:cNvPr id="7" name="Rectangle 6"/>
            <p:cNvSpPr/>
            <p:nvPr/>
          </p:nvSpPr>
          <p:spPr>
            <a:xfrm>
              <a:off x="152400" y="1143000"/>
              <a:ext cx="1219200" cy="7620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600" dirty="0" smtClean="0"/>
                <a:t>Production </a:t>
              </a:r>
              <a:r>
                <a:rPr lang="en-US" sz="1600" dirty="0" smtClean="0"/>
                <a:t>of </a:t>
              </a:r>
              <a:r>
                <a:rPr lang="en-US" sz="1600" dirty="0" smtClean="0"/>
                <a:t>EEE</a:t>
              </a:r>
              <a:endParaRPr lang="en-US" sz="1600" dirty="0"/>
            </a:p>
          </p:txBody>
        </p:sp>
        <p:sp>
          <p:nvSpPr>
            <p:cNvPr id="9" name="Rectangle 8"/>
            <p:cNvSpPr/>
            <p:nvPr/>
          </p:nvSpPr>
          <p:spPr>
            <a:xfrm>
              <a:off x="1828800" y="1143000"/>
              <a:ext cx="1044680" cy="762000"/>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dirty="0" smtClean="0"/>
                <a:t>EEE </a:t>
              </a:r>
            </a:p>
            <a:p>
              <a:pPr algn="ctr"/>
              <a:r>
                <a:rPr lang="en-US" dirty="0" smtClean="0"/>
                <a:t>Sales</a:t>
              </a:r>
              <a:endParaRPr lang="en-US" dirty="0"/>
            </a:p>
          </p:txBody>
        </p:sp>
        <p:sp>
          <p:nvSpPr>
            <p:cNvPr id="12" name="Rectangle 11"/>
            <p:cNvSpPr/>
            <p:nvPr/>
          </p:nvSpPr>
          <p:spPr>
            <a:xfrm>
              <a:off x="5039032" y="1143000"/>
              <a:ext cx="1066800" cy="7620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400" dirty="0" smtClean="0"/>
                <a:t>WEEE</a:t>
              </a:r>
            </a:p>
            <a:p>
              <a:pPr algn="ctr"/>
              <a:r>
                <a:rPr lang="en-US" sz="1400" dirty="0" smtClean="0"/>
                <a:t>Generation</a:t>
              </a:r>
              <a:endParaRPr lang="en-US" sz="1400" dirty="0"/>
            </a:p>
          </p:txBody>
        </p:sp>
        <p:sp>
          <p:nvSpPr>
            <p:cNvPr id="13" name="Rectangle 12"/>
            <p:cNvSpPr/>
            <p:nvPr/>
          </p:nvSpPr>
          <p:spPr>
            <a:xfrm>
              <a:off x="6553200" y="1143000"/>
              <a:ext cx="1066800" cy="7620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WEEE Treatment</a:t>
              </a:r>
              <a:endParaRPr lang="en-US" sz="1400" dirty="0"/>
            </a:p>
          </p:txBody>
        </p:sp>
        <p:sp>
          <p:nvSpPr>
            <p:cNvPr id="14" name="Rectangle 13"/>
            <p:cNvSpPr/>
            <p:nvPr/>
          </p:nvSpPr>
          <p:spPr>
            <a:xfrm>
              <a:off x="8001000" y="1143000"/>
              <a:ext cx="1143000" cy="762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smtClean="0"/>
                <a:t>WEEE Disposal</a:t>
              </a:r>
              <a:endParaRPr lang="en-US" sz="1300" dirty="0"/>
            </a:p>
          </p:txBody>
        </p:sp>
        <p:sp>
          <p:nvSpPr>
            <p:cNvPr id="15" name="Right Arrow 14"/>
            <p:cNvSpPr/>
            <p:nvPr/>
          </p:nvSpPr>
          <p:spPr>
            <a:xfrm>
              <a:off x="1391264" y="1378976"/>
              <a:ext cx="437536" cy="304800"/>
            </a:xfrm>
            <a:prstGeom prst="rightArrow">
              <a:avLst/>
            </a:prstGeom>
            <a:solidFill>
              <a:srgbClr val="FFCCFF"/>
            </a:solidFill>
            <a:ln>
              <a:solidFill>
                <a:srgbClr val="FF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5"/>
            <p:cNvSpPr/>
            <p:nvPr/>
          </p:nvSpPr>
          <p:spPr>
            <a:xfrm>
              <a:off x="2875936" y="1388808"/>
              <a:ext cx="528488" cy="304800"/>
            </a:xfrm>
            <a:prstGeom prst="rightArrow">
              <a:avLst/>
            </a:prstGeom>
            <a:solidFill>
              <a:srgbClr val="000099"/>
            </a:solidFill>
            <a:ln>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6"/>
            <p:cNvSpPr/>
            <p:nvPr/>
          </p:nvSpPr>
          <p:spPr>
            <a:xfrm>
              <a:off x="4572000" y="1381432"/>
              <a:ext cx="447368" cy="304800"/>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7"/>
            <p:cNvSpPr/>
            <p:nvPr/>
          </p:nvSpPr>
          <p:spPr>
            <a:xfrm>
              <a:off x="6115664" y="1364224"/>
              <a:ext cx="457200" cy="304800"/>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Arrow 20"/>
            <p:cNvSpPr/>
            <p:nvPr/>
          </p:nvSpPr>
          <p:spPr>
            <a:xfrm>
              <a:off x="7620000" y="1371600"/>
              <a:ext cx="381000" cy="304800"/>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Down Arrow 26"/>
          <p:cNvSpPr/>
          <p:nvPr/>
        </p:nvSpPr>
        <p:spPr>
          <a:xfrm>
            <a:off x="685800" y="1172496"/>
            <a:ext cx="457200" cy="457200"/>
          </a:xfrm>
          <a:prstGeom prst="down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Down Arrow 29"/>
          <p:cNvSpPr/>
          <p:nvPr/>
        </p:nvSpPr>
        <p:spPr>
          <a:xfrm rot="10800000">
            <a:off x="2286000" y="2895600"/>
            <a:ext cx="152400" cy="457200"/>
          </a:xfrm>
          <a:prstGeom prst="downArrow">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35" name="Straight Connector 34"/>
          <p:cNvCxnSpPr>
            <a:stCxn id="30" idx="0"/>
          </p:cNvCxnSpPr>
          <p:nvPr/>
        </p:nvCxnSpPr>
        <p:spPr>
          <a:xfrm>
            <a:off x="2362200" y="3352800"/>
            <a:ext cx="3276600" cy="0"/>
          </a:xfrm>
          <a:prstGeom prst="line">
            <a:avLst/>
          </a:prstGeom>
          <a:ln/>
        </p:spPr>
        <p:style>
          <a:lnRef idx="3">
            <a:schemeClr val="dk1"/>
          </a:lnRef>
          <a:fillRef idx="0">
            <a:schemeClr val="dk1"/>
          </a:fillRef>
          <a:effectRef idx="2">
            <a:schemeClr val="dk1"/>
          </a:effectRef>
          <a:fontRef idx="minor">
            <a:schemeClr val="tx1"/>
          </a:fontRef>
        </p:style>
      </p:cxnSp>
      <p:sp>
        <p:nvSpPr>
          <p:cNvPr id="36" name="TextBox 35"/>
          <p:cNvSpPr txBox="1"/>
          <p:nvPr/>
        </p:nvSpPr>
        <p:spPr>
          <a:xfrm>
            <a:off x="3200400" y="3006216"/>
            <a:ext cx="1447800" cy="369332"/>
          </a:xfrm>
          <a:prstGeom prst="rect">
            <a:avLst/>
          </a:prstGeom>
          <a:noFill/>
        </p:spPr>
        <p:txBody>
          <a:bodyPr wrap="square" rtlCol="0">
            <a:spAutoFit/>
          </a:bodyPr>
          <a:lstStyle/>
          <a:p>
            <a:pPr algn="ctr"/>
            <a:r>
              <a:rPr lang="en-US" dirty="0" smtClean="0"/>
              <a:t>Reuse </a:t>
            </a:r>
            <a:endParaRPr lang="en-US" dirty="0"/>
          </a:p>
        </p:txBody>
      </p:sp>
      <p:sp>
        <p:nvSpPr>
          <p:cNvPr id="37" name="Down Arrow 36"/>
          <p:cNvSpPr/>
          <p:nvPr/>
        </p:nvSpPr>
        <p:spPr>
          <a:xfrm>
            <a:off x="6934200" y="2875936"/>
            <a:ext cx="304800" cy="1828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Down Arrow 37"/>
          <p:cNvSpPr/>
          <p:nvPr/>
        </p:nvSpPr>
        <p:spPr>
          <a:xfrm>
            <a:off x="8458200" y="2895600"/>
            <a:ext cx="304800" cy="1828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6324600" y="4953000"/>
            <a:ext cx="1447800" cy="1371600"/>
          </a:xfrm>
          <a:prstGeom prst="rect">
            <a:avLst/>
          </a:prstGeom>
          <a:solidFill>
            <a:srgbClr val="FFC000"/>
          </a:solidFill>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New Products/ WEEE Residues </a:t>
            </a:r>
            <a:endParaRPr lang="en-US" dirty="0"/>
          </a:p>
        </p:txBody>
      </p:sp>
      <p:sp>
        <p:nvSpPr>
          <p:cNvPr id="40" name="Rectangle 39"/>
          <p:cNvSpPr/>
          <p:nvPr/>
        </p:nvSpPr>
        <p:spPr>
          <a:xfrm>
            <a:off x="8013288" y="4903840"/>
            <a:ext cx="1066800" cy="91440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smtClean="0"/>
              <a:t>Landfill</a:t>
            </a:r>
            <a:endParaRPr lang="en-US" dirty="0"/>
          </a:p>
        </p:txBody>
      </p:sp>
      <p:cxnSp>
        <p:nvCxnSpPr>
          <p:cNvPr id="29" name="Straight Connector 28"/>
          <p:cNvCxnSpPr/>
          <p:nvPr/>
        </p:nvCxnSpPr>
        <p:spPr>
          <a:xfrm>
            <a:off x="5638800" y="2885768"/>
            <a:ext cx="0" cy="467032"/>
          </a:xfrm>
          <a:prstGeom prst="line">
            <a:avLst/>
          </a:prstGeom>
          <a:ln/>
        </p:spPr>
        <p:style>
          <a:lnRef idx="3">
            <a:schemeClr val="accent4"/>
          </a:lnRef>
          <a:fillRef idx="0">
            <a:schemeClr val="accent4"/>
          </a:fillRef>
          <a:effectRef idx="2">
            <a:schemeClr val="accent4"/>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0" y="330200"/>
            <a:ext cx="9144000" cy="792163"/>
          </a:xfrm>
        </p:spPr>
        <p:txBody>
          <a:bodyPr/>
          <a:lstStyle/>
          <a:p>
            <a:pPr eaLnBrk="1" hangingPunct="1"/>
            <a:r>
              <a:rPr lang="en-US" sz="3000" b="1" dirty="0" smtClean="0">
                <a:solidFill>
                  <a:schemeClr val="tx1"/>
                </a:solidFill>
              </a:rPr>
              <a:t>Once Trendy… Now Toxic</a:t>
            </a:r>
          </a:p>
        </p:txBody>
      </p:sp>
      <p:sp>
        <p:nvSpPr>
          <p:cNvPr id="18435" name="Slide Number Placeholder 3"/>
          <p:cNvSpPr>
            <a:spLocks noGrp="1"/>
          </p:cNvSpPr>
          <p:nvPr>
            <p:ph type="sldNum" sz="quarter" idx="12"/>
          </p:nvPr>
        </p:nvSpPr>
        <p:spPr>
          <a:noFill/>
        </p:spPr>
        <p:txBody>
          <a:bodyPr/>
          <a:lstStyle/>
          <a:p>
            <a:fld id="{2DB5E066-55B4-4537-95F3-6162B5A51A23}" type="slidenum">
              <a:rPr lang="es-ES" smtClean="0"/>
              <a:pPr/>
              <a:t>5</a:t>
            </a:fld>
            <a:endParaRPr lang="es-ES" smtClean="0"/>
          </a:p>
        </p:txBody>
      </p:sp>
      <p:sp>
        <p:nvSpPr>
          <p:cNvPr id="6" name="Oval 5"/>
          <p:cNvSpPr/>
          <p:nvPr/>
        </p:nvSpPr>
        <p:spPr>
          <a:xfrm>
            <a:off x="303312" y="1828800"/>
            <a:ext cx="1601688" cy="936104"/>
          </a:xfrm>
          <a:prstGeom prst="ellipse">
            <a:avLst/>
          </a:prstGeom>
          <a:solidFill>
            <a:srgbClr val="FF0000"/>
          </a:solidFill>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soft" dir="t">
                <a:rot lat="0" lon="0" rev="10800000"/>
              </a:lightRig>
            </a:scene3d>
            <a:sp3d>
              <a:bevelT w="27940" h="12700"/>
              <a:contourClr>
                <a:srgbClr val="DDDDDD"/>
              </a:contourClr>
            </a:sp3d>
          </a:bodyPr>
          <a:lstStyle/>
          <a:p>
            <a:pPr algn="ctr">
              <a:defRPr/>
            </a:pPr>
            <a:r>
              <a:rPr lang="en-US" sz="1200" b="1" spc="150" dirty="0" smtClean="0">
                <a:ln w="11430"/>
                <a:solidFill>
                  <a:schemeClr val="tx1"/>
                </a:solidFill>
                <a:effectLst>
                  <a:outerShdw blurRad="25400" algn="tl" rotWithShape="0">
                    <a:srgbClr val="000000">
                      <a:alpha val="43000"/>
                    </a:srgbClr>
                  </a:outerShdw>
                </a:effectLst>
              </a:rPr>
              <a:t>Microwave</a:t>
            </a:r>
          </a:p>
          <a:p>
            <a:pPr algn="ctr">
              <a:defRPr/>
            </a:pPr>
            <a:r>
              <a:rPr lang="en-US" sz="1200" b="1" spc="150" dirty="0" smtClean="0">
                <a:ln w="11430"/>
                <a:solidFill>
                  <a:schemeClr val="tx1"/>
                </a:solidFill>
                <a:effectLst>
                  <a:outerShdw blurRad="25400" algn="tl" rotWithShape="0">
                    <a:srgbClr val="000000">
                      <a:alpha val="43000"/>
                    </a:srgbClr>
                  </a:outerShdw>
                </a:effectLst>
              </a:rPr>
              <a:t>ovens</a:t>
            </a:r>
            <a:endParaRPr lang="en-US" sz="1200" b="1" spc="150" dirty="0">
              <a:ln w="11430"/>
              <a:solidFill>
                <a:schemeClr val="tx1"/>
              </a:solidFill>
              <a:effectLst>
                <a:outerShdw blurRad="25400" algn="tl" rotWithShape="0">
                  <a:srgbClr val="000000">
                    <a:alpha val="43000"/>
                  </a:srgbClr>
                </a:outerShdw>
              </a:effectLst>
            </a:endParaRPr>
          </a:p>
        </p:txBody>
      </p:sp>
      <p:sp>
        <p:nvSpPr>
          <p:cNvPr id="7" name="Oval 6"/>
          <p:cNvSpPr/>
          <p:nvPr/>
        </p:nvSpPr>
        <p:spPr>
          <a:xfrm>
            <a:off x="152400" y="4572001"/>
            <a:ext cx="3429000" cy="914400"/>
          </a:xfrm>
          <a:prstGeom prst="ellipse">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r>
              <a:rPr lang="en-US" sz="2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Electrical irons</a:t>
            </a:r>
            <a:endParaRPr lang="en-US" sz="2000"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8" name="Oval 7"/>
          <p:cNvSpPr/>
          <p:nvPr/>
        </p:nvSpPr>
        <p:spPr>
          <a:xfrm>
            <a:off x="2827338" y="3598862"/>
            <a:ext cx="2735262" cy="744538"/>
          </a:xfrm>
          <a:prstGeom prst="ellipse">
            <a:avLst/>
          </a:prstGeom>
        </p:spPr>
        <p:style>
          <a:lnRef idx="1">
            <a:schemeClr val="dk1"/>
          </a:lnRef>
          <a:fillRef idx="3">
            <a:schemeClr val="dk1"/>
          </a:fillRef>
          <a:effectRef idx="2">
            <a:schemeClr val="dk1"/>
          </a:effectRef>
          <a:fontRef idx="minor">
            <a:schemeClr val="lt1"/>
          </a:fontRef>
        </p:style>
        <p:txBody>
          <a:bodyPr anchor="ctr"/>
          <a:lstStyle/>
          <a:p>
            <a:pPr algn="ctr">
              <a:defRPr/>
            </a:pPr>
            <a:r>
              <a:rPr lang="en-US" dirty="0" smtClean="0"/>
              <a:t>Air Conditioners</a:t>
            </a:r>
            <a:endParaRPr lang="en-US" dirty="0"/>
          </a:p>
        </p:txBody>
      </p:sp>
      <p:sp>
        <p:nvSpPr>
          <p:cNvPr id="9" name="Oval 8"/>
          <p:cNvSpPr/>
          <p:nvPr/>
        </p:nvSpPr>
        <p:spPr>
          <a:xfrm>
            <a:off x="3581400" y="5562600"/>
            <a:ext cx="2819400" cy="95885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smtClean="0">
                <a:solidFill>
                  <a:srgbClr val="FF0000"/>
                </a:solidFill>
              </a:rPr>
              <a:t>Mobile Phones</a:t>
            </a:r>
            <a:endParaRPr lang="en-US" b="1" dirty="0">
              <a:solidFill>
                <a:srgbClr val="FF0000"/>
              </a:solidFill>
            </a:endParaRPr>
          </a:p>
        </p:txBody>
      </p:sp>
      <p:sp>
        <p:nvSpPr>
          <p:cNvPr id="10" name="Oval 9"/>
          <p:cNvSpPr/>
          <p:nvPr/>
        </p:nvSpPr>
        <p:spPr>
          <a:xfrm>
            <a:off x="6516216" y="4102224"/>
            <a:ext cx="2475384" cy="774576"/>
          </a:xfrm>
          <a:prstGeom prst="ellipse">
            <a:avLst/>
          </a:prstGeom>
          <a:solidFill>
            <a:srgbClr val="FFFF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b="1" dirty="0" smtClean="0">
                <a:ln w="24500" cmpd="dbl">
                  <a:solidFill>
                    <a:schemeClr val="accent2">
                      <a:shade val="85000"/>
                      <a:satMod val="155000"/>
                    </a:schemeClr>
                  </a:solidFill>
                  <a:prstDash val="solid"/>
                  <a:miter lim="800000"/>
                </a:ln>
                <a:solidFill>
                  <a:schemeClr val="accent2">
                    <a:lumMod val="60000"/>
                    <a:lumOff val="40000"/>
                  </a:schemeClr>
                </a:solidFill>
                <a:effectLst>
                  <a:outerShdw blurRad="38100" dist="38100" dir="7020000" algn="tl">
                    <a:srgbClr val="000000">
                      <a:alpha val="35000"/>
                    </a:srgbClr>
                  </a:outerShdw>
                  <a:reflection blurRad="6350" stA="55000" endA="300" endPos="45500" dir="5400000" sy="-100000" algn="bl" rotWithShape="0"/>
                </a:effectLst>
              </a:rPr>
              <a:t>Scanners</a:t>
            </a:r>
            <a:endParaRPr lang="en-US" b="1" dirty="0">
              <a:ln w="24500" cmpd="dbl">
                <a:solidFill>
                  <a:schemeClr val="accent2">
                    <a:shade val="85000"/>
                    <a:satMod val="155000"/>
                  </a:schemeClr>
                </a:solidFill>
                <a:prstDash val="solid"/>
                <a:miter lim="800000"/>
              </a:ln>
              <a:solidFill>
                <a:schemeClr val="accent2">
                  <a:lumMod val="60000"/>
                  <a:lumOff val="40000"/>
                </a:schemeClr>
              </a:solidFill>
              <a:effectLst>
                <a:outerShdw blurRad="38100" dist="38100" dir="7020000" algn="tl">
                  <a:srgbClr val="000000">
                    <a:alpha val="35000"/>
                  </a:srgbClr>
                </a:outerShdw>
                <a:reflection blurRad="6350" stA="55000" endA="300" endPos="45500" dir="5400000" sy="-100000" algn="bl" rotWithShape="0"/>
              </a:effectLst>
            </a:endParaRPr>
          </a:p>
        </p:txBody>
      </p:sp>
      <p:sp>
        <p:nvSpPr>
          <p:cNvPr id="11" name="Oval 10"/>
          <p:cNvSpPr/>
          <p:nvPr/>
        </p:nvSpPr>
        <p:spPr>
          <a:xfrm>
            <a:off x="228600" y="3505200"/>
            <a:ext cx="2232248" cy="9144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r>
            <a:br>
              <a:rPr lang="en-US" sz="1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r>
              <a:rPr lang="en-US" sz="1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Refrigerators</a:t>
            </a:r>
            <a:endParaRPr lang="en-US" sz="1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2" name="Oval 11"/>
          <p:cNvSpPr/>
          <p:nvPr/>
        </p:nvSpPr>
        <p:spPr>
          <a:xfrm>
            <a:off x="6553200" y="4953000"/>
            <a:ext cx="2246312" cy="1219200"/>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smtClean="0"/>
              <a:t>Video Playback and recording systems</a:t>
            </a:r>
            <a:endParaRPr lang="en-US" dirty="0"/>
          </a:p>
        </p:txBody>
      </p:sp>
      <p:sp>
        <p:nvSpPr>
          <p:cNvPr id="13" name="Oval 12"/>
          <p:cNvSpPr/>
          <p:nvPr/>
        </p:nvSpPr>
        <p:spPr>
          <a:xfrm>
            <a:off x="6858000" y="1676400"/>
            <a:ext cx="2245808" cy="838200"/>
          </a:xfrm>
          <a:prstGeom prst="ellipse">
            <a:avLst/>
          </a:prstGeom>
          <a:solidFill>
            <a:srgbClr val="0C788E"/>
          </a:solidFill>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soft" dir="t">
                <a:rot lat="0" lon="0" rev="10800000"/>
              </a:lightRig>
            </a:scene3d>
            <a:sp3d>
              <a:bevelT w="27940" h="12700"/>
              <a:contourClr>
                <a:srgbClr val="DDDDDD"/>
              </a:contourClr>
            </a:sp3d>
          </a:bodyPr>
          <a:lstStyle/>
          <a:p>
            <a:pPr algn="ctr">
              <a:defRPr/>
            </a:pPr>
            <a:r>
              <a:rPr lang="en-US" sz="1400" b="1" spc="150" dirty="0" smtClean="0">
                <a:ln w="11430"/>
                <a:solidFill>
                  <a:schemeClr val="tx1"/>
                </a:solidFill>
                <a:effectLst>
                  <a:outerShdw blurRad="25400" algn="tl" rotWithShape="0">
                    <a:srgbClr val="000000">
                      <a:alpha val="43000"/>
                    </a:srgbClr>
                  </a:outerShdw>
                </a:effectLst>
              </a:rPr>
              <a:t>Televisions and radio sets</a:t>
            </a:r>
            <a:endParaRPr lang="en-US" sz="1400" b="1" spc="150" dirty="0">
              <a:ln w="11430"/>
              <a:solidFill>
                <a:schemeClr val="tx1"/>
              </a:solidFill>
              <a:effectLst>
                <a:outerShdw blurRad="25400" algn="tl" rotWithShape="0">
                  <a:srgbClr val="000000">
                    <a:alpha val="43000"/>
                  </a:srgbClr>
                </a:outerShdw>
              </a:effectLst>
            </a:endParaRPr>
          </a:p>
        </p:txBody>
      </p:sp>
      <p:sp>
        <p:nvSpPr>
          <p:cNvPr id="14" name="Oval 13"/>
          <p:cNvSpPr/>
          <p:nvPr/>
        </p:nvSpPr>
        <p:spPr>
          <a:xfrm>
            <a:off x="5486400" y="2819400"/>
            <a:ext cx="3384376" cy="1012304"/>
          </a:xfrm>
          <a:prstGeom prst="ellipse">
            <a:avLst/>
          </a:prstGeom>
          <a:solidFill>
            <a:schemeClr val="accent6">
              <a:lumMod val="20000"/>
              <a:lumOff val="80000"/>
            </a:schemeClr>
          </a:solidFill>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soft" dir="t">
                <a:rot lat="0" lon="0" rev="10800000"/>
              </a:lightRig>
            </a:scene3d>
            <a:sp3d>
              <a:bevelT w="27940" h="12700"/>
              <a:contourClr>
                <a:srgbClr val="DDDDDD"/>
              </a:contourClr>
            </a:sp3d>
          </a:bodyPr>
          <a:lstStyle/>
          <a:p>
            <a:pPr algn="ctr">
              <a:defRPr/>
            </a:pPr>
            <a:r>
              <a:rPr lang="en-US" b="1" spc="150" dirty="0" smtClean="0">
                <a:ln w="11430"/>
                <a:solidFill>
                  <a:schemeClr val="tx1"/>
                </a:solidFill>
                <a:effectLst>
                  <a:outerShdw blurRad="25400" algn="tl" rotWithShape="0">
                    <a:srgbClr val="000000">
                      <a:alpha val="43000"/>
                    </a:srgbClr>
                  </a:outerShdw>
                </a:effectLst>
              </a:rPr>
              <a:t>Washing Machines</a:t>
            </a:r>
            <a:endParaRPr lang="en-US" b="1" spc="150" dirty="0">
              <a:ln w="11430"/>
              <a:solidFill>
                <a:schemeClr val="tx1"/>
              </a:solidFill>
              <a:effectLst>
                <a:outerShdw blurRad="25400" algn="tl" rotWithShape="0">
                  <a:srgbClr val="000000">
                    <a:alpha val="43000"/>
                  </a:srgbClr>
                </a:outerShdw>
              </a:effectLst>
            </a:endParaRPr>
          </a:p>
        </p:txBody>
      </p:sp>
      <p:sp>
        <p:nvSpPr>
          <p:cNvPr id="16" name="Oval 15"/>
          <p:cNvSpPr/>
          <p:nvPr/>
        </p:nvSpPr>
        <p:spPr>
          <a:xfrm>
            <a:off x="2895600" y="2743200"/>
            <a:ext cx="2160240" cy="792088"/>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soft" dir="t">
                <a:rot lat="0" lon="0" rev="10800000"/>
              </a:lightRig>
            </a:scene3d>
            <a:sp3d>
              <a:bevelT w="27940" h="12700"/>
              <a:contourClr>
                <a:srgbClr val="DDDDDD"/>
              </a:contourClr>
            </a:sp3d>
          </a:bodyPr>
          <a:lstStyle/>
          <a:p>
            <a:pPr algn="ctr">
              <a:defRPr/>
            </a:pPr>
            <a:r>
              <a:rPr lang="en-US" sz="1600" b="1" spc="150" dirty="0" smtClean="0">
                <a:ln w="11430"/>
                <a:solidFill>
                  <a:schemeClr val="tx1"/>
                </a:solidFill>
                <a:effectLst>
                  <a:outerShdw blurRad="25400" algn="tl" rotWithShape="0">
                    <a:srgbClr val="000000">
                      <a:alpha val="43000"/>
                    </a:srgbClr>
                  </a:outerShdw>
                </a:effectLst>
              </a:rPr>
              <a:t>Keyboards</a:t>
            </a:r>
            <a:endParaRPr lang="en-US" sz="1600" b="1" spc="150" dirty="0">
              <a:ln w="11430"/>
              <a:solidFill>
                <a:schemeClr val="tx1"/>
              </a:solidFill>
              <a:effectLst>
                <a:outerShdw blurRad="25400" algn="tl" rotWithShape="0">
                  <a:srgbClr val="000000">
                    <a:alpha val="43000"/>
                  </a:srgbClr>
                </a:outerShdw>
              </a:effectLst>
            </a:endParaRPr>
          </a:p>
        </p:txBody>
      </p:sp>
      <p:sp>
        <p:nvSpPr>
          <p:cNvPr id="17" name="Oval 16"/>
          <p:cNvSpPr/>
          <p:nvPr/>
        </p:nvSpPr>
        <p:spPr>
          <a:xfrm>
            <a:off x="3810000" y="4419600"/>
            <a:ext cx="2463800" cy="1033463"/>
          </a:xfrm>
          <a:prstGeom prst="ellipse">
            <a:avLst/>
          </a:prstGeom>
          <a:blipFill>
            <a:blip r:embed="rId2" cstate="print"/>
            <a:tile tx="0" ty="0" sx="100000" sy="100000" flip="none" algn="tl"/>
          </a:blipFill>
        </p:spPr>
        <p:style>
          <a:lnRef idx="1">
            <a:schemeClr val="dk1"/>
          </a:lnRef>
          <a:fillRef idx="3">
            <a:schemeClr val="dk1"/>
          </a:fillRef>
          <a:effectRef idx="2">
            <a:schemeClr val="dk1"/>
          </a:effectRef>
          <a:fontRef idx="minor">
            <a:schemeClr val="lt1"/>
          </a:fontRef>
        </p:style>
        <p:txBody>
          <a:bodyPr anchor="ctr"/>
          <a:lstStyle/>
          <a:p>
            <a:pPr algn="ctr">
              <a:defRPr/>
            </a:pPr>
            <a:r>
              <a:rPr lang="en-US" b="1" dirty="0" smtClean="0">
                <a:solidFill>
                  <a:schemeClr val="tx1"/>
                </a:solidFill>
              </a:rPr>
              <a:t>Electronic games</a:t>
            </a:r>
            <a:endParaRPr lang="en-US" b="1" dirty="0">
              <a:solidFill>
                <a:schemeClr val="tx1"/>
              </a:solidFill>
            </a:endParaRPr>
          </a:p>
        </p:txBody>
      </p:sp>
      <p:sp>
        <p:nvSpPr>
          <p:cNvPr id="18" name="Oval 17"/>
          <p:cNvSpPr/>
          <p:nvPr/>
        </p:nvSpPr>
        <p:spPr>
          <a:xfrm>
            <a:off x="5257800" y="990600"/>
            <a:ext cx="2569096" cy="762000"/>
          </a:xfrm>
          <a:prstGeom prst="ellipse">
            <a:avLst/>
          </a:prstGeom>
          <a:solidFill>
            <a:srgbClr val="FFC000"/>
          </a:solidFill>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soft" dir="t">
                <a:rot lat="0" lon="0" rev="10800000"/>
              </a:lightRig>
            </a:scene3d>
            <a:sp3d>
              <a:bevelT w="27940" h="12700"/>
              <a:contourClr>
                <a:srgbClr val="DDDDDD"/>
              </a:contourClr>
            </a:sp3d>
          </a:bodyPr>
          <a:lstStyle/>
          <a:p>
            <a:pPr algn="ctr">
              <a:defRPr/>
            </a:pPr>
            <a:r>
              <a:rPr lang="en-US" b="1" spc="150" dirty="0" smtClean="0">
                <a:ln w="11430"/>
                <a:solidFill>
                  <a:schemeClr val="tx1"/>
                </a:solidFill>
                <a:effectLst>
                  <a:outerShdw blurRad="25400" algn="tl" rotWithShape="0">
                    <a:srgbClr val="000000">
                      <a:alpha val="43000"/>
                    </a:srgbClr>
                  </a:outerShdw>
                </a:effectLst>
              </a:rPr>
              <a:t>Computer Monitors</a:t>
            </a:r>
            <a:endParaRPr lang="en-US" b="1" spc="150" dirty="0">
              <a:ln w="11430"/>
              <a:solidFill>
                <a:schemeClr val="tx1"/>
              </a:solidFill>
              <a:effectLst>
                <a:outerShdw blurRad="25400" algn="tl" rotWithShape="0">
                  <a:srgbClr val="000000">
                    <a:alpha val="43000"/>
                  </a:srgbClr>
                </a:outerShdw>
              </a:effectLst>
            </a:endParaRPr>
          </a:p>
        </p:txBody>
      </p:sp>
      <p:sp>
        <p:nvSpPr>
          <p:cNvPr id="20" name="Oval 19"/>
          <p:cNvSpPr/>
          <p:nvPr/>
        </p:nvSpPr>
        <p:spPr>
          <a:xfrm>
            <a:off x="1143000" y="914400"/>
            <a:ext cx="1601688" cy="936104"/>
          </a:xfrm>
          <a:prstGeom prst="ellipse">
            <a:avLst/>
          </a:prstGeom>
          <a:solidFill>
            <a:srgbClr val="FFCCFF"/>
          </a:solidFill>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soft" dir="t">
                <a:rot lat="0" lon="0" rev="10800000"/>
              </a:lightRig>
            </a:scene3d>
            <a:sp3d>
              <a:bevelT w="27940" h="12700"/>
              <a:contourClr>
                <a:srgbClr val="DDDDDD"/>
              </a:contourClr>
            </a:sp3d>
          </a:bodyPr>
          <a:lstStyle/>
          <a:p>
            <a:pPr algn="ctr">
              <a:defRPr/>
            </a:pPr>
            <a:r>
              <a:rPr lang="en-US" sz="1600" b="1" spc="150" dirty="0" smtClean="0">
                <a:ln w="11430"/>
                <a:solidFill>
                  <a:schemeClr val="tx1"/>
                </a:solidFill>
                <a:effectLst>
                  <a:outerShdw blurRad="25400" algn="tl" rotWithShape="0">
                    <a:srgbClr val="000000">
                      <a:alpha val="43000"/>
                    </a:srgbClr>
                  </a:outerShdw>
                </a:effectLst>
              </a:rPr>
              <a:t>Printers</a:t>
            </a:r>
            <a:endParaRPr lang="en-US" sz="1600" b="1" spc="150" dirty="0">
              <a:ln w="11430"/>
              <a:solidFill>
                <a:schemeClr val="tx1"/>
              </a:solidFill>
              <a:effectLst>
                <a:outerShdw blurRad="25400" algn="tl" rotWithShape="0">
                  <a:srgbClr val="000000">
                    <a:alpha val="43000"/>
                  </a:srgbClr>
                </a:outerShdw>
              </a:effectLst>
            </a:endParaRPr>
          </a:p>
        </p:txBody>
      </p:sp>
      <p:sp>
        <p:nvSpPr>
          <p:cNvPr id="21" name="Oval 20"/>
          <p:cNvSpPr/>
          <p:nvPr/>
        </p:nvSpPr>
        <p:spPr>
          <a:xfrm>
            <a:off x="609600" y="2819400"/>
            <a:ext cx="2160240" cy="533400"/>
          </a:xfrm>
          <a:prstGeom prst="ellipse">
            <a:avLst/>
          </a:prstGeom>
          <a:solidFill>
            <a:srgbClr val="00B0F0"/>
          </a:solidFill>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soft" dir="t">
                <a:rot lat="0" lon="0" rev="10800000"/>
              </a:lightRig>
            </a:scene3d>
            <a:sp3d>
              <a:bevelT w="27940" h="12700"/>
              <a:contourClr>
                <a:srgbClr val="DDDDDD"/>
              </a:contourClr>
            </a:sp3d>
          </a:bodyPr>
          <a:lstStyle/>
          <a:p>
            <a:pPr algn="ctr">
              <a:defRPr/>
            </a:pPr>
            <a:r>
              <a:rPr lang="en-US" b="1" spc="150" dirty="0" smtClean="0">
                <a:ln w="11430"/>
                <a:solidFill>
                  <a:schemeClr val="tx1"/>
                </a:solidFill>
                <a:effectLst>
                  <a:outerShdw blurRad="25400" algn="tl" rotWithShape="0">
                    <a:srgbClr val="000000">
                      <a:alpha val="43000"/>
                    </a:srgbClr>
                  </a:outerShdw>
                </a:effectLst>
              </a:rPr>
              <a:t>CPUs</a:t>
            </a:r>
            <a:endParaRPr lang="en-US" b="1" spc="150" dirty="0">
              <a:ln w="11430"/>
              <a:solidFill>
                <a:schemeClr val="tx1"/>
              </a:solidFill>
              <a:effectLst>
                <a:outerShdw blurRad="25400" algn="tl" rotWithShape="0">
                  <a:srgbClr val="000000">
                    <a:alpha val="43000"/>
                  </a:srgbClr>
                </a:outerShdw>
              </a:effectLst>
            </a:endParaRPr>
          </a:p>
        </p:txBody>
      </p:sp>
      <p:sp>
        <p:nvSpPr>
          <p:cNvPr id="22" name="Oval 21"/>
          <p:cNvSpPr/>
          <p:nvPr/>
        </p:nvSpPr>
        <p:spPr>
          <a:xfrm>
            <a:off x="1371600" y="5638800"/>
            <a:ext cx="1828800" cy="936104"/>
          </a:xfrm>
          <a:prstGeom prst="ellipse">
            <a:avLst/>
          </a:prstGeom>
          <a:solidFill>
            <a:srgbClr val="FFCCFF"/>
          </a:solidFill>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soft" dir="t">
                <a:rot lat="0" lon="0" rev="10800000"/>
              </a:lightRig>
            </a:scene3d>
            <a:sp3d>
              <a:bevelT w="27940" h="12700"/>
              <a:contourClr>
                <a:srgbClr val="DDDDDD"/>
              </a:contourClr>
            </a:sp3d>
          </a:bodyPr>
          <a:lstStyle/>
          <a:p>
            <a:pPr algn="ctr">
              <a:defRPr/>
            </a:pPr>
            <a:r>
              <a:rPr lang="en-US" sz="1300" b="1" spc="150" dirty="0" smtClean="0">
                <a:ln w="11430"/>
                <a:solidFill>
                  <a:schemeClr val="tx1"/>
                </a:solidFill>
                <a:effectLst>
                  <a:outerShdw blurRad="25400" algn="tl" rotWithShape="0">
                    <a:srgbClr val="000000">
                      <a:alpha val="43000"/>
                    </a:srgbClr>
                  </a:outerShdw>
                </a:effectLst>
              </a:rPr>
              <a:t>Projectors</a:t>
            </a:r>
            <a:endParaRPr lang="en-US" sz="1300" b="1" spc="150" dirty="0">
              <a:ln w="11430"/>
              <a:solidFill>
                <a:schemeClr val="tx1"/>
              </a:solidFill>
              <a:effectLst>
                <a:outerShdw blurRad="25400" algn="tl" rotWithShape="0">
                  <a:srgbClr val="000000">
                    <a:alpha val="43000"/>
                  </a:srgbClr>
                </a:outerShdw>
              </a:effectLst>
            </a:endParaRPr>
          </a:p>
        </p:txBody>
      </p:sp>
      <p:sp>
        <p:nvSpPr>
          <p:cNvPr id="23" name="Oval 22"/>
          <p:cNvSpPr/>
          <p:nvPr/>
        </p:nvSpPr>
        <p:spPr>
          <a:xfrm>
            <a:off x="2971800" y="1752600"/>
            <a:ext cx="2057400" cy="936104"/>
          </a:xfrm>
          <a:prstGeom prst="ellipse">
            <a:avLst/>
          </a:prstGeom>
          <a:solidFill>
            <a:srgbClr val="66FF99"/>
          </a:solidFill>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soft" dir="t">
                <a:rot lat="0" lon="0" rev="10800000"/>
              </a:lightRig>
            </a:scene3d>
            <a:sp3d>
              <a:bevelT w="27940" h="12700"/>
              <a:contourClr>
                <a:srgbClr val="DDDDDD"/>
              </a:contourClr>
            </a:sp3d>
          </a:bodyPr>
          <a:lstStyle/>
          <a:p>
            <a:pPr algn="ctr">
              <a:defRPr/>
            </a:pPr>
            <a:r>
              <a:rPr lang="en-US" sz="1600" b="1" spc="150" dirty="0" smtClean="0">
                <a:ln w="11430"/>
                <a:solidFill>
                  <a:schemeClr val="tx1"/>
                </a:solidFill>
                <a:effectLst>
                  <a:outerShdw blurRad="25400" algn="tl" rotWithShape="0">
                    <a:srgbClr val="000000">
                      <a:alpha val="43000"/>
                    </a:srgbClr>
                  </a:outerShdw>
                </a:effectLst>
              </a:rPr>
              <a:t>PVC wires</a:t>
            </a:r>
            <a:endParaRPr lang="en-US" sz="1600" b="1" spc="150" dirty="0">
              <a:ln w="11430"/>
              <a:solidFill>
                <a:schemeClr val="tx1"/>
              </a:solidFill>
              <a:effectLst>
                <a:outerShdw blurRad="25400" algn="tl" rotWithShape="0">
                  <a:srgbClr val="000000">
                    <a:alpha val="43000"/>
                  </a:srgbClr>
                </a:outerShdw>
              </a:effectLst>
            </a:endParaRPr>
          </a:p>
        </p:txBody>
      </p:sp>
      <p:sp>
        <p:nvSpPr>
          <p:cNvPr id="24" name="Oval 23"/>
          <p:cNvSpPr/>
          <p:nvPr/>
        </p:nvSpPr>
        <p:spPr>
          <a:xfrm>
            <a:off x="5029200" y="2209800"/>
            <a:ext cx="1905000" cy="457200"/>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soft" dir="t">
                <a:rot lat="0" lon="0" rev="10800000"/>
              </a:lightRig>
            </a:scene3d>
            <a:sp3d>
              <a:bevelT w="27940" h="12700"/>
              <a:contourClr>
                <a:srgbClr val="DDDDDD"/>
              </a:contourClr>
            </a:sp3d>
          </a:bodyPr>
          <a:lstStyle/>
          <a:p>
            <a:pPr algn="ctr">
              <a:defRPr/>
            </a:pPr>
            <a:r>
              <a:rPr lang="en-US" sz="1300" b="1" spc="150" dirty="0" smtClean="0">
                <a:ln w="11430"/>
                <a:solidFill>
                  <a:schemeClr val="tx1"/>
                </a:solidFill>
                <a:effectLst>
                  <a:outerShdw blurRad="25400" algn="tl" rotWithShape="0">
                    <a:srgbClr val="000000">
                      <a:alpha val="43000"/>
                    </a:srgbClr>
                  </a:outerShdw>
                </a:effectLst>
              </a:rPr>
              <a:t>Typewriters</a:t>
            </a:r>
            <a:endParaRPr lang="en-US" sz="1300" b="1" spc="150" dirty="0">
              <a:ln w="11430"/>
              <a:solidFill>
                <a:schemeClr val="tx1"/>
              </a:solidFill>
              <a:effectLst>
                <a:outerShdw blurRad="25400" algn="tl" rotWithShape="0">
                  <a:srgbClr val="000000">
                    <a:alpha val="43000"/>
                  </a:srgbClr>
                </a:outerShdw>
              </a:effectLst>
            </a:endParaRPr>
          </a:p>
        </p:txBody>
      </p:sp>
      <p:sp>
        <p:nvSpPr>
          <p:cNvPr id="25" name="Oval 24"/>
          <p:cNvSpPr/>
          <p:nvPr/>
        </p:nvSpPr>
        <p:spPr>
          <a:xfrm>
            <a:off x="2878392" y="1039760"/>
            <a:ext cx="2209800" cy="533400"/>
          </a:xfrm>
          <a:prstGeom prst="ellipse">
            <a:avLst/>
          </a:prstGeom>
          <a:solidFill>
            <a:srgbClr val="0070C0"/>
          </a:solidFill>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soft" dir="t">
                <a:rot lat="0" lon="0" rev="10800000"/>
              </a:lightRig>
            </a:scene3d>
            <a:sp3d>
              <a:bevelT w="27940" h="12700"/>
              <a:contourClr>
                <a:srgbClr val="DDDDDD"/>
              </a:contourClr>
            </a:sp3d>
          </a:bodyPr>
          <a:lstStyle/>
          <a:p>
            <a:pPr algn="ctr">
              <a:defRPr/>
            </a:pPr>
            <a:r>
              <a:rPr lang="en-US" sz="1400" b="1" spc="150" dirty="0" smtClean="0">
                <a:ln w="11430"/>
                <a:solidFill>
                  <a:schemeClr val="tx1"/>
                </a:solidFill>
                <a:effectLst>
                  <a:outerShdw blurRad="25400" algn="tl" rotWithShape="0">
                    <a:srgbClr val="000000">
                      <a:alpha val="43000"/>
                    </a:srgbClr>
                  </a:outerShdw>
                </a:effectLst>
              </a:rPr>
              <a:t>Fax Machines</a:t>
            </a:r>
            <a:endParaRPr lang="en-US" sz="1400" b="1" spc="150" dirty="0">
              <a:ln w="11430"/>
              <a:solidFill>
                <a:schemeClr val="tx1"/>
              </a:solidFill>
              <a:effectLst>
                <a:outerShdw blurRad="25400" algn="tl" rotWithShape="0">
                  <a:srgbClr val="000000">
                    <a:alpha val="43000"/>
                  </a:srgbClr>
                </a:outerShdw>
              </a:effectLs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mgstocks.com/wp-content/uploads/2013/10/Green-wave-abstract-backgrounds-for-powerpoint-template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0" y="0"/>
            <a:ext cx="9144000" cy="914400"/>
          </a:xfrm>
        </p:spPr>
        <p:txBody>
          <a:bodyPr>
            <a:normAutofit/>
          </a:bodyPr>
          <a:lstStyle/>
          <a:p>
            <a:pPr marL="457200" indent="-457200">
              <a:buFont typeface="Wingdings" pitchFamily="2" charset="2"/>
              <a:buChar char="Ø"/>
            </a:pPr>
            <a:r>
              <a:rPr lang="en-US" sz="2800" b="1" dirty="0" smtClean="0">
                <a:solidFill>
                  <a:schemeClr val="accent2"/>
                </a:solidFill>
              </a:rPr>
              <a:t>The Toxic Materials</a:t>
            </a:r>
            <a:endParaRPr lang="en-US" sz="2800" b="1" dirty="0">
              <a:solidFill>
                <a:schemeClr val="accent2"/>
              </a:solidFill>
            </a:endParaRPr>
          </a:p>
        </p:txBody>
      </p:sp>
      <p:sp>
        <p:nvSpPr>
          <p:cNvPr id="4" name="Slide Number Placeholder 3"/>
          <p:cNvSpPr>
            <a:spLocks noGrp="1"/>
          </p:cNvSpPr>
          <p:nvPr>
            <p:ph type="sldNum" sz="quarter" idx="12"/>
          </p:nvPr>
        </p:nvSpPr>
        <p:spPr>
          <a:xfrm>
            <a:off x="6858000" y="6381750"/>
            <a:ext cx="2133600" cy="476250"/>
          </a:xfrm>
        </p:spPr>
        <p:txBody>
          <a:bodyPr/>
          <a:lstStyle/>
          <a:p>
            <a:fld id="{126C2163-179B-4320-894E-DCE8F99EAFC3}" type="slidenum">
              <a:rPr lang="en-US" smtClean="0"/>
              <a:pPr/>
              <a:t>6</a:t>
            </a:fld>
            <a:endParaRPr lang="en-US" dirty="0"/>
          </a:p>
        </p:txBody>
      </p:sp>
      <p:graphicFrame>
        <p:nvGraphicFramePr>
          <p:cNvPr id="10" name="Table 9"/>
          <p:cNvGraphicFramePr>
            <a:graphicFrameLocks noGrp="1"/>
          </p:cNvGraphicFramePr>
          <p:nvPr/>
        </p:nvGraphicFramePr>
        <p:xfrm>
          <a:off x="152400" y="877520"/>
          <a:ext cx="8763001" cy="5540368"/>
        </p:xfrm>
        <a:graphic>
          <a:graphicData uri="http://schemas.openxmlformats.org/drawingml/2006/table">
            <a:tbl>
              <a:tblPr/>
              <a:tblGrid>
                <a:gridCol w="542841"/>
                <a:gridCol w="1473425"/>
                <a:gridCol w="6746735"/>
              </a:tblGrid>
              <a:tr h="238306">
                <a:tc>
                  <a:txBody>
                    <a:bodyPr/>
                    <a:lstStyle/>
                    <a:p>
                      <a:pPr marL="0" marR="0" algn="ctr">
                        <a:spcBef>
                          <a:spcPts val="0"/>
                        </a:spcBef>
                        <a:spcAft>
                          <a:spcPts val="0"/>
                        </a:spcAft>
                      </a:pPr>
                      <a:r>
                        <a:rPr lang="en-US" sz="1400" b="1" dirty="0">
                          <a:latin typeface="Arial"/>
                          <a:ea typeface="Calibri"/>
                          <a:cs typeface="Times New Roman"/>
                        </a:rPr>
                        <a:t>S/No.</a:t>
                      </a:r>
                      <a:endParaRPr lang="en-US" sz="1400" dirty="0">
                        <a:latin typeface="Calibri Light"/>
                        <a:ea typeface="Calibri"/>
                        <a:cs typeface="Times New Roman"/>
                      </a:endParaRPr>
                    </a:p>
                  </a:txBody>
                  <a:tcPr marL="23751" marR="23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latin typeface="Arial"/>
                          <a:ea typeface="Calibri"/>
                          <a:cs typeface="Times New Roman"/>
                        </a:rPr>
                        <a:t>Substances</a:t>
                      </a:r>
                      <a:endParaRPr lang="en-US" sz="1400">
                        <a:latin typeface="Calibri Light"/>
                        <a:ea typeface="Calibri"/>
                        <a:cs typeface="Times New Roman"/>
                      </a:endParaRPr>
                    </a:p>
                  </a:txBody>
                  <a:tcPr marL="23751" marR="23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latin typeface="Arial"/>
                          <a:ea typeface="Calibri"/>
                          <a:cs typeface="Times New Roman"/>
                        </a:rPr>
                        <a:t>Effects of Exposure</a:t>
                      </a:r>
                      <a:endParaRPr lang="en-US" sz="1400">
                        <a:latin typeface="Calibri Light"/>
                        <a:ea typeface="Calibri"/>
                        <a:cs typeface="Times New Roman"/>
                      </a:endParaRPr>
                    </a:p>
                  </a:txBody>
                  <a:tcPr marL="23751" marR="23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83010">
                <a:tc>
                  <a:txBody>
                    <a:bodyPr/>
                    <a:lstStyle/>
                    <a:p>
                      <a:pPr marL="342900" marR="0" lvl="0" indent="-342900" algn="just">
                        <a:spcBef>
                          <a:spcPts val="0"/>
                        </a:spcBef>
                        <a:spcAft>
                          <a:spcPts val="0"/>
                        </a:spcAft>
                        <a:buFont typeface="+mj-lt"/>
                        <a:buNone/>
                      </a:pPr>
                      <a:r>
                        <a:rPr lang="en-US" sz="1400" dirty="0" smtClean="0">
                          <a:latin typeface="Arial"/>
                          <a:ea typeface="Calibri"/>
                          <a:cs typeface="Times New Roman"/>
                        </a:rPr>
                        <a:t>1. </a:t>
                      </a:r>
                      <a:endParaRPr lang="en-US" sz="1400" dirty="0">
                        <a:latin typeface="Arial"/>
                        <a:ea typeface="Calibri"/>
                        <a:cs typeface="Times New Roman"/>
                      </a:endParaRPr>
                    </a:p>
                  </a:txBody>
                  <a:tcPr marL="23751" marR="23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400" i="1" dirty="0">
                          <a:latin typeface="Arial"/>
                          <a:ea typeface="Calibri"/>
                          <a:cs typeface="Times New Roman"/>
                        </a:rPr>
                        <a:t>Arsenic</a:t>
                      </a:r>
                      <a:endParaRPr lang="en-US" sz="1400" dirty="0">
                        <a:latin typeface="Calibri Light"/>
                        <a:ea typeface="Calibri"/>
                        <a:cs typeface="Times New Roman"/>
                      </a:endParaRPr>
                    </a:p>
                  </a:txBody>
                  <a:tcPr marL="23751" marR="23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400">
                          <a:latin typeface="Arial"/>
                          <a:ea typeface="Calibri"/>
                          <a:cs typeface="Times New Roman"/>
                        </a:rPr>
                        <a:t>is a poisonous metallic element which is present in dust and soluble substances. Chronic exposure to arsenic can lead to various diseases of the skin and decrease nerve conduction velocity and can cause lung cancer.</a:t>
                      </a:r>
                      <a:endParaRPr lang="en-US" sz="1400">
                        <a:latin typeface="Calibri Light"/>
                        <a:ea typeface="Calibri"/>
                        <a:cs typeface="Times New Roman"/>
                      </a:endParaRPr>
                    </a:p>
                  </a:txBody>
                  <a:tcPr marL="23751" marR="23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19073">
                <a:tc>
                  <a:txBody>
                    <a:bodyPr/>
                    <a:lstStyle/>
                    <a:p>
                      <a:pPr marL="342900" marR="0" lvl="0" indent="-342900" algn="just">
                        <a:spcBef>
                          <a:spcPts val="0"/>
                        </a:spcBef>
                        <a:spcAft>
                          <a:spcPts val="0"/>
                        </a:spcAft>
                        <a:buFont typeface="+mj-lt"/>
                        <a:buNone/>
                      </a:pPr>
                      <a:r>
                        <a:rPr lang="en-US" sz="1400" dirty="0" smtClean="0">
                          <a:latin typeface="Arial"/>
                          <a:ea typeface="Calibri"/>
                          <a:cs typeface="Times New Roman"/>
                        </a:rPr>
                        <a:t>2.</a:t>
                      </a:r>
                      <a:r>
                        <a:rPr lang="en-US" sz="1400" baseline="0" dirty="0" smtClean="0">
                          <a:latin typeface="Arial"/>
                          <a:ea typeface="Calibri"/>
                          <a:cs typeface="Times New Roman"/>
                        </a:rPr>
                        <a:t> </a:t>
                      </a:r>
                      <a:endParaRPr lang="en-US" sz="1400" dirty="0">
                        <a:latin typeface="Arial"/>
                        <a:ea typeface="Calibri"/>
                        <a:cs typeface="Times New Roman"/>
                      </a:endParaRPr>
                    </a:p>
                  </a:txBody>
                  <a:tcPr marL="23751" marR="23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400" i="1">
                          <a:latin typeface="Arial"/>
                          <a:ea typeface="Calibri"/>
                          <a:cs typeface="Times New Roman"/>
                        </a:rPr>
                        <a:t>Barium</a:t>
                      </a:r>
                      <a:endParaRPr lang="en-US" sz="1400">
                        <a:latin typeface="Calibri Light"/>
                        <a:ea typeface="Calibri"/>
                        <a:cs typeface="Times New Roman"/>
                      </a:endParaRPr>
                    </a:p>
                  </a:txBody>
                  <a:tcPr marL="23751" marR="23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400">
                          <a:latin typeface="Arial"/>
                          <a:ea typeface="Calibri"/>
                          <a:cs typeface="Times New Roman"/>
                        </a:rPr>
                        <a:t>is a metallic element that is used in sparkplugs, fluorescent lamps and “getters” in vacuum tubes. Being highly unstable in the pure form, it forms poisonous oxides when in contact with air. Short-term exposure to barium could lead to brain swelling, muscle weakness, damage to the heart, liver and spleen.</a:t>
                      </a:r>
                      <a:endParaRPr lang="en-US" sz="1400">
                        <a:latin typeface="Calibri Light"/>
                        <a:ea typeface="Calibri"/>
                        <a:cs typeface="Times New Roman"/>
                      </a:endParaRPr>
                    </a:p>
                  </a:txBody>
                  <a:tcPr marL="23751" marR="23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6459">
                <a:tc>
                  <a:txBody>
                    <a:bodyPr/>
                    <a:lstStyle/>
                    <a:p>
                      <a:pPr marL="342900" marR="0" lvl="0" indent="-342900" algn="just">
                        <a:spcBef>
                          <a:spcPts val="0"/>
                        </a:spcBef>
                        <a:spcAft>
                          <a:spcPts val="0"/>
                        </a:spcAft>
                        <a:buFont typeface="+mj-lt"/>
                        <a:buNone/>
                      </a:pPr>
                      <a:r>
                        <a:rPr lang="en-US" sz="1400" dirty="0" smtClean="0">
                          <a:latin typeface="Arial"/>
                          <a:ea typeface="Calibri"/>
                          <a:cs typeface="Times New Roman"/>
                        </a:rPr>
                        <a:t>3.</a:t>
                      </a:r>
                      <a:r>
                        <a:rPr lang="en-US" sz="1400" baseline="0" dirty="0" smtClean="0">
                          <a:latin typeface="Arial"/>
                          <a:ea typeface="Calibri"/>
                          <a:cs typeface="Times New Roman"/>
                        </a:rPr>
                        <a:t> </a:t>
                      </a:r>
                      <a:endParaRPr lang="en-US" sz="1400" dirty="0">
                        <a:latin typeface="Arial"/>
                        <a:ea typeface="Calibri"/>
                        <a:cs typeface="Times New Roman"/>
                      </a:endParaRPr>
                    </a:p>
                  </a:txBody>
                  <a:tcPr marL="23751" marR="23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400" i="1">
                          <a:latin typeface="Arial"/>
                          <a:ea typeface="Calibri"/>
                          <a:cs typeface="Times New Roman"/>
                        </a:rPr>
                        <a:t>Beryllium</a:t>
                      </a:r>
                      <a:endParaRPr lang="en-US" sz="1400">
                        <a:latin typeface="Calibri Light"/>
                        <a:ea typeface="Calibri"/>
                        <a:cs typeface="Times New Roman"/>
                      </a:endParaRPr>
                    </a:p>
                  </a:txBody>
                  <a:tcPr marL="23751" marR="23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400">
                          <a:latin typeface="Arial"/>
                          <a:ea typeface="Calibri"/>
                          <a:cs typeface="Times New Roman"/>
                        </a:rPr>
                        <a:t>has been classified as a human carcinogen since exposure to it can cause lung cancer. The primary health concern is inhalation of beryllium dust, fumes or mist. Workers who are constantly exposed to beryllium, even in small amounts, and who become sensitised to it can develop chronic beryllium disease (beryllicosis) - a disease which primarily affects the lungs. Exposure to beryllium causes a form of skin disease that is characterised by poor wound healing and wart-like bumps. Studies have shown that people can still develop beryllium diseases many years after the their last exposure.</a:t>
                      </a:r>
                      <a:endParaRPr lang="en-US" sz="1400">
                        <a:latin typeface="Calibri Light"/>
                        <a:ea typeface="Calibri"/>
                        <a:cs typeface="Times New Roman"/>
                      </a:endParaRPr>
                    </a:p>
                  </a:txBody>
                  <a:tcPr marL="23751" marR="23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39551">
                <a:tc>
                  <a:txBody>
                    <a:bodyPr/>
                    <a:lstStyle/>
                    <a:p>
                      <a:pPr marL="342900" marR="0" lvl="0" indent="-342900" algn="just">
                        <a:spcBef>
                          <a:spcPts val="0"/>
                        </a:spcBef>
                        <a:spcAft>
                          <a:spcPts val="0"/>
                        </a:spcAft>
                        <a:buFont typeface="+mj-lt"/>
                        <a:buNone/>
                      </a:pPr>
                      <a:r>
                        <a:rPr lang="en-US" sz="1400" dirty="0" smtClean="0">
                          <a:latin typeface="Arial"/>
                          <a:ea typeface="Calibri"/>
                          <a:cs typeface="Times New Roman"/>
                        </a:rPr>
                        <a:t>4.</a:t>
                      </a:r>
                      <a:r>
                        <a:rPr lang="en-US" sz="1400" baseline="0" dirty="0" smtClean="0">
                          <a:latin typeface="Arial"/>
                          <a:ea typeface="Calibri"/>
                          <a:cs typeface="Times New Roman"/>
                        </a:rPr>
                        <a:t> </a:t>
                      </a:r>
                      <a:endParaRPr lang="en-US" sz="1400" dirty="0">
                        <a:latin typeface="Arial"/>
                        <a:ea typeface="Calibri"/>
                        <a:cs typeface="Times New Roman"/>
                      </a:endParaRPr>
                    </a:p>
                  </a:txBody>
                  <a:tcPr marL="23751" marR="23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400" i="1">
                          <a:latin typeface="Arial"/>
                          <a:ea typeface="Calibri"/>
                          <a:cs typeface="Times New Roman"/>
                        </a:rPr>
                        <a:t>Brominated flame retardants (BFRs)</a:t>
                      </a:r>
                      <a:endParaRPr lang="en-US" sz="1400">
                        <a:latin typeface="Calibri Light"/>
                        <a:ea typeface="Calibri"/>
                        <a:cs typeface="Times New Roman"/>
                      </a:endParaRPr>
                    </a:p>
                  </a:txBody>
                  <a:tcPr marL="23751" marR="23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400" dirty="0">
                          <a:latin typeface="Arial"/>
                          <a:ea typeface="Calibri"/>
                          <a:cs typeface="Times New Roman"/>
                        </a:rPr>
                        <a:t>the three main types of BFRS used in electronic and electrical appliances are </a:t>
                      </a:r>
                      <a:r>
                        <a:rPr lang="en-US" sz="1400" dirty="0" err="1">
                          <a:latin typeface="Arial"/>
                          <a:ea typeface="Calibri"/>
                          <a:cs typeface="Times New Roman"/>
                        </a:rPr>
                        <a:t>polybrominated</a:t>
                      </a:r>
                      <a:r>
                        <a:rPr lang="en-US" sz="1400" dirty="0">
                          <a:latin typeface="Arial"/>
                          <a:ea typeface="Calibri"/>
                          <a:cs typeface="Times New Roman"/>
                        </a:rPr>
                        <a:t> biphenyl, </a:t>
                      </a:r>
                      <a:r>
                        <a:rPr lang="en-US" sz="1400" dirty="0" err="1">
                          <a:latin typeface="Arial"/>
                          <a:ea typeface="Calibri"/>
                          <a:cs typeface="Times New Roman"/>
                        </a:rPr>
                        <a:t>polybrominated</a:t>
                      </a:r>
                      <a:r>
                        <a:rPr lang="en-US" sz="1400" dirty="0">
                          <a:latin typeface="Arial"/>
                          <a:ea typeface="Calibri"/>
                          <a:cs typeface="Times New Roman"/>
                        </a:rPr>
                        <a:t> </a:t>
                      </a:r>
                      <a:r>
                        <a:rPr lang="en-US" sz="1400" dirty="0" err="1">
                          <a:latin typeface="Arial"/>
                          <a:ea typeface="Calibri"/>
                          <a:cs typeface="Times New Roman"/>
                        </a:rPr>
                        <a:t>diphenyl</a:t>
                      </a:r>
                      <a:r>
                        <a:rPr lang="en-US" sz="1400" dirty="0">
                          <a:latin typeface="Arial"/>
                          <a:ea typeface="Calibri"/>
                          <a:cs typeface="Times New Roman"/>
                        </a:rPr>
                        <a:t> ether and </a:t>
                      </a:r>
                      <a:r>
                        <a:rPr lang="en-US" sz="1400" dirty="0" err="1">
                          <a:latin typeface="Arial"/>
                          <a:ea typeface="Calibri"/>
                          <a:cs typeface="Times New Roman"/>
                        </a:rPr>
                        <a:t>tetrabromobisphenol</a:t>
                      </a:r>
                      <a:r>
                        <a:rPr lang="en-US" sz="1400" dirty="0">
                          <a:latin typeface="Arial"/>
                          <a:ea typeface="Calibri"/>
                          <a:cs typeface="Times New Roman"/>
                        </a:rPr>
                        <a:t> - A BFRs have been found in indoor dust and air through migration and evaporation from plastics. Combustion of halogenated case material and printed wiring boards at lower temperatures releases toxic emissions including dioxins which can lead to severe hormonal disorders. Major electronics manufacturers have begun to phase out BFRs because of their toxicity.</a:t>
                      </a:r>
                      <a:endParaRPr lang="en-US" sz="1400" dirty="0">
                        <a:latin typeface="Calibri Light"/>
                        <a:ea typeface="Calibri"/>
                        <a:cs typeface="Times New Roman"/>
                      </a:endParaRPr>
                    </a:p>
                  </a:txBody>
                  <a:tcPr marL="23751" marR="237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TextBox 6"/>
          <p:cNvSpPr txBox="1"/>
          <p:nvPr/>
        </p:nvSpPr>
        <p:spPr>
          <a:xfrm>
            <a:off x="304800" y="6464712"/>
            <a:ext cx="4495800" cy="307777"/>
          </a:xfrm>
          <a:prstGeom prst="rect">
            <a:avLst/>
          </a:prstGeom>
          <a:noFill/>
        </p:spPr>
        <p:txBody>
          <a:bodyPr wrap="square" rtlCol="0">
            <a:spAutoFit/>
          </a:bodyPr>
          <a:lstStyle/>
          <a:p>
            <a:r>
              <a:rPr lang="en-US" sz="1400" i="1" dirty="0" smtClean="0"/>
              <a:t>Compiled by </a:t>
            </a:r>
            <a:r>
              <a:rPr lang="en-US" sz="1400" i="1" dirty="0" err="1" smtClean="0"/>
              <a:t>Lene</a:t>
            </a:r>
            <a:r>
              <a:rPr lang="en-US" sz="1400" i="1" dirty="0" smtClean="0"/>
              <a:t> </a:t>
            </a:r>
            <a:r>
              <a:rPr lang="en-US" sz="1400" i="1" dirty="0" err="1" smtClean="0"/>
              <a:t>Ecroignard</a:t>
            </a:r>
            <a:r>
              <a:rPr lang="en-US" sz="1400" i="1" dirty="0" smtClean="0"/>
              <a:t>, e-WASA</a:t>
            </a:r>
            <a:endParaRPr lang="en-US" sz="1400" i="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mgstocks.com/wp-content/uploads/2013/10/Green-wave-abstract-backgrounds-for-powerpoint-template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0" y="0"/>
            <a:ext cx="9144000" cy="914400"/>
          </a:xfrm>
        </p:spPr>
        <p:txBody>
          <a:bodyPr>
            <a:normAutofit/>
          </a:bodyPr>
          <a:lstStyle/>
          <a:p>
            <a:pPr marL="457200" indent="-457200">
              <a:buFont typeface="Wingdings" pitchFamily="2" charset="2"/>
              <a:buChar char="Ø"/>
            </a:pPr>
            <a:r>
              <a:rPr lang="en-US" sz="2800" b="1" dirty="0" smtClean="0">
                <a:solidFill>
                  <a:schemeClr val="accent2"/>
                </a:solidFill>
              </a:rPr>
              <a:t>The Toxic Materials…</a:t>
            </a:r>
            <a:endParaRPr lang="en-US" sz="2800" b="1" dirty="0">
              <a:solidFill>
                <a:schemeClr val="accent2"/>
              </a:solidFill>
            </a:endParaRPr>
          </a:p>
        </p:txBody>
      </p:sp>
      <p:sp>
        <p:nvSpPr>
          <p:cNvPr id="4" name="Slide Number Placeholder 3"/>
          <p:cNvSpPr>
            <a:spLocks noGrp="1"/>
          </p:cNvSpPr>
          <p:nvPr>
            <p:ph type="sldNum" sz="quarter" idx="12"/>
          </p:nvPr>
        </p:nvSpPr>
        <p:spPr>
          <a:xfrm>
            <a:off x="6858000" y="6558726"/>
            <a:ext cx="2133600" cy="476250"/>
          </a:xfrm>
        </p:spPr>
        <p:txBody>
          <a:bodyPr/>
          <a:lstStyle/>
          <a:p>
            <a:fld id="{126C2163-179B-4320-894E-DCE8F99EAFC3}" type="slidenum">
              <a:rPr lang="en-US" smtClean="0"/>
              <a:pPr/>
              <a:t>7</a:t>
            </a:fld>
            <a:endParaRPr lang="en-US" dirty="0"/>
          </a:p>
        </p:txBody>
      </p:sp>
      <p:graphicFrame>
        <p:nvGraphicFramePr>
          <p:cNvPr id="8" name="Table 7"/>
          <p:cNvGraphicFramePr>
            <a:graphicFrameLocks noGrp="1"/>
          </p:cNvGraphicFramePr>
          <p:nvPr/>
        </p:nvGraphicFramePr>
        <p:xfrm>
          <a:off x="228601" y="762000"/>
          <a:ext cx="8686798" cy="5824229"/>
        </p:xfrm>
        <a:graphic>
          <a:graphicData uri="http://schemas.openxmlformats.org/drawingml/2006/table">
            <a:tbl>
              <a:tblPr/>
              <a:tblGrid>
                <a:gridCol w="533399"/>
                <a:gridCol w="1295400"/>
                <a:gridCol w="6857999"/>
              </a:tblGrid>
              <a:tr h="201608">
                <a:tc>
                  <a:txBody>
                    <a:bodyPr/>
                    <a:lstStyle/>
                    <a:p>
                      <a:pPr marL="0" marR="0" algn="ctr">
                        <a:spcBef>
                          <a:spcPts val="0"/>
                        </a:spcBef>
                        <a:spcAft>
                          <a:spcPts val="0"/>
                        </a:spcAft>
                      </a:pPr>
                      <a:r>
                        <a:rPr lang="en-US" sz="1300" b="1" dirty="0">
                          <a:latin typeface="Arial"/>
                          <a:ea typeface="Calibri"/>
                          <a:cs typeface="Times New Roman"/>
                        </a:rPr>
                        <a:t>S/No.</a:t>
                      </a:r>
                      <a:endParaRPr lang="en-US" sz="1300" dirty="0">
                        <a:latin typeface="Calibri Light"/>
                        <a:ea typeface="Calibri"/>
                        <a:cs typeface="Times New Roman"/>
                      </a:endParaRPr>
                    </a:p>
                  </a:txBody>
                  <a:tcPr marL="25600" marR="256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300" b="1">
                          <a:latin typeface="Arial"/>
                          <a:ea typeface="Calibri"/>
                          <a:cs typeface="Times New Roman"/>
                        </a:rPr>
                        <a:t>Substances</a:t>
                      </a:r>
                      <a:endParaRPr lang="en-US" sz="1300">
                        <a:latin typeface="Calibri Light"/>
                        <a:ea typeface="Calibri"/>
                        <a:cs typeface="Times New Roman"/>
                      </a:endParaRPr>
                    </a:p>
                  </a:txBody>
                  <a:tcPr marL="25600" marR="256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300" b="1">
                          <a:latin typeface="Arial"/>
                          <a:ea typeface="Calibri"/>
                          <a:cs typeface="Times New Roman"/>
                        </a:rPr>
                        <a:t>Effects of Exposure</a:t>
                      </a:r>
                      <a:endParaRPr lang="en-US" sz="1300">
                        <a:latin typeface="Calibri Light"/>
                        <a:ea typeface="Calibri"/>
                        <a:cs typeface="Times New Roman"/>
                      </a:endParaRPr>
                    </a:p>
                  </a:txBody>
                  <a:tcPr marL="25600" marR="256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49428">
                <a:tc>
                  <a:txBody>
                    <a:bodyPr/>
                    <a:lstStyle/>
                    <a:p>
                      <a:pPr marL="342900" marR="0" lvl="0" indent="-342900" algn="just">
                        <a:spcBef>
                          <a:spcPts val="0"/>
                        </a:spcBef>
                        <a:spcAft>
                          <a:spcPts val="0"/>
                        </a:spcAft>
                        <a:buFont typeface="+mj-lt"/>
                        <a:buNone/>
                      </a:pPr>
                      <a:r>
                        <a:rPr lang="en-US" sz="1300" dirty="0" smtClean="0">
                          <a:latin typeface="Arial"/>
                          <a:ea typeface="Calibri"/>
                          <a:cs typeface="Times New Roman"/>
                        </a:rPr>
                        <a:t>5.</a:t>
                      </a:r>
                      <a:endParaRPr lang="en-US" sz="1300" dirty="0">
                        <a:latin typeface="Arial"/>
                        <a:ea typeface="Calibri"/>
                        <a:cs typeface="Times New Roman"/>
                      </a:endParaRPr>
                    </a:p>
                  </a:txBody>
                  <a:tcPr marL="25600" marR="256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300" i="1">
                          <a:latin typeface="Arial"/>
                          <a:ea typeface="Calibri"/>
                          <a:cs typeface="Times New Roman"/>
                        </a:rPr>
                        <a:t>Cadmium</a:t>
                      </a:r>
                      <a:endParaRPr lang="en-US" sz="1300">
                        <a:latin typeface="Calibri Light"/>
                        <a:ea typeface="Calibri"/>
                        <a:cs typeface="Times New Roman"/>
                      </a:endParaRPr>
                    </a:p>
                  </a:txBody>
                  <a:tcPr marL="25600" marR="256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300">
                          <a:latin typeface="Arial"/>
                          <a:ea typeface="Calibri"/>
                          <a:cs typeface="Times New Roman"/>
                        </a:rPr>
                        <a:t>components may have serious impacts on the kidneys. Cd is adsorbed through respiration and taken up with food.</a:t>
                      </a:r>
                      <a:endParaRPr lang="en-US" sz="1300">
                        <a:latin typeface="Calibri Light"/>
                        <a:ea typeface="Calibri"/>
                        <a:cs typeface="Times New Roman"/>
                      </a:endParaRPr>
                    </a:p>
                    <a:p>
                      <a:pPr marL="0" marR="0" algn="just">
                        <a:spcBef>
                          <a:spcPts val="0"/>
                        </a:spcBef>
                        <a:spcAft>
                          <a:spcPts val="0"/>
                        </a:spcAft>
                      </a:pPr>
                      <a:r>
                        <a:rPr lang="en-US" sz="1300">
                          <a:latin typeface="Arial"/>
                          <a:ea typeface="Calibri"/>
                          <a:cs typeface="Times New Roman"/>
                        </a:rPr>
                        <a:t>Due to the long half-life in the body, cadmium can easily be accumulated in amounts that cause symptoms of poisoning. Acute exposure to cadmium fumes causes flu-like symptoms of weakness, fever, headache, chills, sweating and muscular pain. The primary health risks of long term exposure are lung cancer and kidney damage.</a:t>
                      </a:r>
                      <a:endParaRPr lang="en-US" sz="1300">
                        <a:latin typeface="Calibri Light"/>
                        <a:ea typeface="Calibri"/>
                        <a:cs typeface="Times New Roman"/>
                      </a:endParaRPr>
                    </a:p>
                  </a:txBody>
                  <a:tcPr marL="25600" marR="256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4525">
                <a:tc>
                  <a:txBody>
                    <a:bodyPr/>
                    <a:lstStyle/>
                    <a:p>
                      <a:pPr marL="342900" marR="0" lvl="0" indent="-342900" algn="just">
                        <a:spcBef>
                          <a:spcPts val="0"/>
                        </a:spcBef>
                        <a:spcAft>
                          <a:spcPts val="0"/>
                        </a:spcAft>
                        <a:buFont typeface="+mj-lt"/>
                        <a:buNone/>
                      </a:pPr>
                      <a:r>
                        <a:rPr lang="en-US" sz="1300" dirty="0" smtClean="0">
                          <a:latin typeface="Arial"/>
                          <a:ea typeface="Calibri"/>
                          <a:cs typeface="Times New Roman"/>
                        </a:rPr>
                        <a:t>6.</a:t>
                      </a:r>
                      <a:endParaRPr lang="en-US" sz="1300" dirty="0">
                        <a:latin typeface="Arial"/>
                        <a:ea typeface="Calibri"/>
                        <a:cs typeface="Times New Roman"/>
                      </a:endParaRPr>
                    </a:p>
                  </a:txBody>
                  <a:tcPr marL="25600" marR="256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300" i="1">
                          <a:latin typeface="Arial"/>
                          <a:ea typeface="Calibri"/>
                          <a:cs typeface="Times New Roman"/>
                        </a:rPr>
                        <a:t>CFCs (chlorofluorocarbons)</a:t>
                      </a:r>
                      <a:endParaRPr lang="en-US" sz="1300">
                        <a:latin typeface="Calibri Light"/>
                        <a:ea typeface="Calibri"/>
                        <a:cs typeface="Times New Roman"/>
                      </a:endParaRPr>
                    </a:p>
                  </a:txBody>
                  <a:tcPr marL="25600" marR="256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300" dirty="0">
                          <a:latin typeface="Arial"/>
                          <a:ea typeface="Calibri"/>
                          <a:cs typeface="Times New Roman"/>
                        </a:rPr>
                        <a:t>are compounds composed of carbon, fluorine, chlorine, and sometimes hydrogen. Used mainly in cooling units and insulation foam, it has been phased out because when released into the atmosphere, it accumulates in the stratosphere and has a deleterious effect on the ozone layer, which results in an increased incidence of skin cancer in humans and in genetic damage to many other organisms.</a:t>
                      </a:r>
                      <a:endParaRPr lang="en-US" sz="1300" dirty="0">
                        <a:latin typeface="Calibri Light"/>
                        <a:ea typeface="Calibri"/>
                        <a:cs typeface="Times New Roman"/>
                      </a:endParaRPr>
                    </a:p>
                  </a:txBody>
                  <a:tcPr marL="25600" marR="256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49428">
                <a:tc>
                  <a:txBody>
                    <a:bodyPr/>
                    <a:lstStyle/>
                    <a:p>
                      <a:pPr marL="342900" marR="0" lvl="0" indent="-342900" algn="just">
                        <a:spcBef>
                          <a:spcPts val="0"/>
                        </a:spcBef>
                        <a:spcAft>
                          <a:spcPts val="0"/>
                        </a:spcAft>
                        <a:buFont typeface="+mj-lt"/>
                        <a:buNone/>
                      </a:pPr>
                      <a:r>
                        <a:rPr lang="en-US" sz="1300" dirty="0" smtClean="0">
                          <a:latin typeface="Arial"/>
                          <a:ea typeface="Calibri"/>
                          <a:cs typeface="Times New Roman"/>
                        </a:rPr>
                        <a:t>7.</a:t>
                      </a:r>
                      <a:endParaRPr lang="en-US" sz="1300" dirty="0">
                        <a:latin typeface="Arial"/>
                        <a:ea typeface="Calibri"/>
                        <a:cs typeface="Times New Roman"/>
                      </a:endParaRPr>
                    </a:p>
                  </a:txBody>
                  <a:tcPr marL="25600" marR="256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300" i="1">
                          <a:latin typeface="Arial"/>
                          <a:ea typeface="Calibri"/>
                          <a:cs typeface="Times New Roman"/>
                        </a:rPr>
                        <a:t>Chromium</a:t>
                      </a:r>
                      <a:endParaRPr lang="en-US" sz="1300">
                        <a:latin typeface="Calibri Light"/>
                        <a:ea typeface="Calibri"/>
                        <a:cs typeface="Times New Roman"/>
                      </a:endParaRPr>
                    </a:p>
                  </a:txBody>
                  <a:tcPr marL="25600" marR="256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300" dirty="0">
                          <a:latin typeface="Arial"/>
                          <a:ea typeface="Calibri"/>
                          <a:cs typeface="Times New Roman"/>
                        </a:rPr>
                        <a:t>and its oxides are widely used because of their high conductivity and anti corrosive properties. While some forms of chromium are non toxic, Chromium (VI) is easily absorbed in the human body and can produce various toxic effects within cells. Most chromium (VI) compounds are irritating to eyes, skin and mucous membranes. Chronic exposure to chromium (VI) compounds can cause permanent eye injury, unless properly treated. Chromium VI may also cause DNA damage.</a:t>
                      </a:r>
                      <a:endParaRPr lang="en-US" sz="1300" dirty="0">
                        <a:latin typeface="Calibri Light"/>
                        <a:ea typeface="Calibri"/>
                        <a:cs typeface="Times New Roman"/>
                      </a:endParaRPr>
                    </a:p>
                  </a:txBody>
                  <a:tcPr marL="25600" marR="256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99240">
                <a:tc>
                  <a:txBody>
                    <a:bodyPr/>
                    <a:lstStyle/>
                    <a:p>
                      <a:pPr marL="342900" marR="0" lvl="0" indent="-342900" algn="just">
                        <a:spcBef>
                          <a:spcPts val="0"/>
                        </a:spcBef>
                        <a:spcAft>
                          <a:spcPts val="0"/>
                        </a:spcAft>
                        <a:buFont typeface="+mj-lt"/>
                        <a:buNone/>
                      </a:pPr>
                      <a:r>
                        <a:rPr lang="en-US" sz="1300" dirty="0" smtClean="0">
                          <a:latin typeface="Arial"/>
                          <a:ea typeface="Calibri"/>
                          <a:cs typeface="Times New Roman"/>
                        </a:rPr>
                        <a:t>8.</a:t>
                      </a:r>
                      <a:endParaRPr lang="en-US" sz="1300" dirty="0">
                        <a:latin typeface="Arial"/>
                        <a:ea typeface="Calibri"/>
                        <a:cs typeface="Times New Roman"/>
                      </a:endParaRPr>
                    </a:p>
                  </a:txBody>
                  <a:tcPr marL="25600" marR="256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300" i="1" dirty="0">
                          <a:latin typeface="Arial"/>
                          <a:ea typeface="Calibri"/>
                          <a:cs typeface="Times New Roman"/>
                        </a:rPr>
                        <a:t>Dioxins and furans</a:t>
                      </a:r>
                      <a:endParaRPr lang="en-US" sz="1300" dirty="0">
                        <a:latin typeface="Calibri Light"/>
                        <a:ea typeface="Calibri"/>
                        <a:cs typeface="Times New Roman"/>
                      </a:endParaRPr>
                    </a:p>
                  </a:txBody>
                  <a:tcPr marL="25600" marR="256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300" dirty="0">
                          <a:latin typeface="Arial"/>
                          <a:ea typeface="Calibri"/>
                          <a:cs typeface="Times New Roman"/>
                        </a:rPr>
                        <a:t>are a family of chemicals comprising 75 different types of dioxin compounds and 135 related compounds known as furans. “Dioxins” refer to the family of compounds comprising polychlorinated </a:t>
                      </a:r>
                      <a:r>
                        <a:rPr lang="en-US" sz="1300" dirty="0" err="1">
                          <a:latin typeface="Arial"/>
                          <a:ea typeface="Calibri"/>
                          <a:cs typeface="Times New Roman"/>
                        </a:rPr>
                        <a:t>dibenzo</a:t>
                      </a:r>
                      <a:r>
                        <a:rPr lang="en-US" sz="1300" dirty="0">
                          <a:latin typeface="Arial"/>
                          <a:ea typeface="Calibri"/>
                          <a:cs typeface="Times New Roman"/>
                        </a:rPr>
                        <a:t>-p-dioxins and polychlorinated </a:t>
                      </a:r>
                      <a:r>
                        <a:rPr lang="en-US" sz="1300" dirty="0" err="1">
                          <a:latin typeface="Arial"/>
                          <a:ea typeface="Calibri"/>
                          <a:cs typeface="Times New Roman"/>
                        </a:rPr>
                        <a:t>dibenzofurans</a:t>
                      </a:r>
                      <a:r>
                        <a:rPr lang="en-US" sz="1300" dirty="0">
                          <a:latin typeface="Arial"/>
                          <a:ea typeface="Calibri"/>
                          <a:cs typeface="Times New Roman"/>
                        </a:rPr>
                        <a:t>. Although never intentionally manufactured, dioxins form as unwanted by-products in the manufacture of some pesticides as well as during combustion. They are known to be highly toxic to animals and humans because they bio-accumulate in the body and can lead to malformations of the </a:t>
                      </a:r>
                      <a:r>
                        <a:rPr lang="en-US" sz="1300" dirty="0" err="1">
                          <a:latin typeface="Arial"/>
                          <a:ea typeface="Calibri"/>
                          <a:cs typeface="Times New Roman"/>
                        </a:rPr>
                        <a:t>foetus</a:t>
                      </a:r>
                      <a:r>
                        <a:rPr lang="en-US" sz="1300" dirty="0">
                          <a:latin typeface="Arial"/>
                          <a:ea typeface="Calibri"/>
                          <a:cs typeface="Times New Roman"/>
                        </a:rPr>
                        <a:t>, decreased reproduction and growth rates and impairment of the immune system, among other things.</a:t>
                      </a:r>
                      <a:endParaRPr lang="en-US" sz="1300" dirty="0">
                        <a:latin typeface="Calibri Light"/>
                        <a:ea typeface="Calibri"/>
                        <a:cs typeface="Times New Roman"/>
                      </a:endParaRPr>
                    </a:p>
                  </a:txBody>
                  <a:tcPr marL="25600" marR="256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mgstocks.com/wp-content/uploads/2013/10/Green-wave-abstract-backgrounds-for-powerpoint-template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0" y="0"/>
            <a:ext cx="9144000" cy="914400"/>
          </a:xfrm>
        </p:spPr>
        <p:txBody>
          <a:bodyPr>
            <a:normAutofit/>
          </a:bodyPr>
          <a:lstStyle/>
          <a:p>
            <a:pPr marL="457200" indent="-457200">
              <a:buFont typeface="Wingdings" pitchFamily="2" charset="2"/>
              <a:buChar char="Ø"/>
            </a:pPr>
            <a:r>
              <a:rPr lang="en-US" sz="2800" b="1" dirty="0" smtClean="0">
                <a:solidFill>
                  <a:schemeClr val="accent2"/>
                </a:solidFill>
              </a:rPr>
              <a:t>The Toxic Materials…</a:t>
            </a:r>
            <a:endParaRPr lang="en-US" sz="2800" b="1" dirty="0">
              <a:solidFill>
                <a:schemeClr val="accent2"/>
              </a:solidFill>
            </a:endParaRPr>
          </a:p>
        </p:txBody>
      </p:sp>
      <p:sp>
        <p:nvSpPr>
          <p:cNvPr id="4" name="Slide Number Placeholder 3"/>
          <p:cNvSpPr>
            <a:spLocks noGrp="1"/>
          </p:cNvSpPr>
          <p:nvPr>
            <p:ph type="sldNum" sz="quarter" idx="12"/>
          </p:nvPr>
        </p:nvSpPr>
        <p:spPr>
          <a:xfrm>
            <a:off x="6858000" y="6558726"/>
            <a:ext cx="2133600" cy="476250"/>
          </a:xfrm>
        </p:spPr>
        <p:txBody>
          <a:bodyPr/>
          <a:lstStyle/>
          <a:p>
            <a:fld id="{126C2163-179B-4320-894E-DCE8F99EAFC3}" type="slidenum">
              <a:rPr lang="en-US" smtClean="0"/>
              <a:pPr/>
              <a:t>8</a:t>
            </a:fld>
            <a:endParaRPr lang="en-US" dirty="0"/>
          </a:p>
        </p:txBody>
      </p:sp>
      <p:graphicFrame>
        <p:nvGraphicFramePr>
          <p:cNvPr id="7" name="Table 6"/>
          <p:cNvGraphicFramePr>
            <a:graphicFrameLocks noGrp="1"/>
          </p:cNvGraphicFramePr>
          <p:nvPr/>
        </p:nvGraphicFramePr>
        <p:xfrm>
          <a:off x="304800" y="838200"/>
          <a:ext cx="8610600" cy="5562600"/>
        </p:xfrm>
        <a:graphic>
          <a:graphicData uri="http://schemas.openxmlformats.org/drawingml/2006/table">
            <a:tbl>
              <a:tblPr/>
              <a:tblGrid>
                <a:gridCol w="778379"/>
                <a:gridCol w="1521334"/>
                <a:gridCol w="6310887"/>
              </a:tblGrid>
              <a:tr h="384717">
                <a:tc>
                  <a:txBody>
                    <a:bodyPr/>
                    <a:lstStyle/>
                    <a:p>
                      <a:pPr marL="0" marR="0" algn="ctr">
                        <a:spcBef>
                          <a:spcPts val="0"/>
                        </a:spcBef>
                        <a:spcAft>
                          <a:spcPts val="0"/>
                        </a:spcAft>
                      </a:pPr>
                      <a:r>
                        <a:rPr lang="en-US" sz="1600" b="1" dirty="0">
                          <a:latin typeface="Arial"/>
                          <a:ea typeface="Calibri"/>
                          <a:cs typeface="Times New Roman"/>
                        </a:rPr>
                        <a:t>S/No.</a:t>
                      </a:r>
                      <a:endParaRPr lang="en-US" sz="1600" dirty="0">
                        <a:latin typeface="Calibri Light"/>
                        <a:ea typeface="Calibri"/>
                        <a:cs typeface="Times New Roman"/>
                      </a:endParaRPr>
                    </a:p>
                  </a:txBody>
                  <a:tcPr marL="42102" marR="421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latin typeface="Arial"/>
                          <a:ea typeface="Calibri"/>
                          <a:cs typeface="Times New Roman"/>
                        </a:rPr>
                        <a:t>Substances</a:t>
                      </a:r>
                      <a:endParaRPr lang="en-US" sz="1600">
                        <a:latin typeface="Calibri Light"/>
                        <a:ea typeface="Calibri"/>
                        <a:cs typeface="Times New Roman"/>
                      </a:endParaRPr>
                    </a:p>
                  </a:txBody>
                  <a:tcPr marL="42102" marR="421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latin typeface="Arial"/>
                          <a:ea typeface="Calibri"/>
                          <a:cs typeface="Times New Roman"/>
                        </a:rPr>
                        <a:t>Effects of Exposure</a:t>
                      </a:r>
                      <a:endParaRPr lang="en-US" sz="1600" dirty="0">
                        <a:latin typeface="Calibri Light"/>
                        <a:ea typeface="Calibri"/>
                        <a:cs typeface="Times New Roman"/>
                      </a:endParaRPr>
                    </a:p>
                  </a:txBody>
                  <a:tcPr marL="42102" marR="421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4856">
                <a:tc>
                  <a:txBody>
                    <a:bodyPr/>
                    <a:lstStyle/>
                    <a:p>
                      <a:pPr marL="342900" marR="0" lvl="0" indent="-342900" algn="just">
                        <a:spcBef>
                          <a:spcPts val="0"/>
                        </a:spcBef>
                        <a:spcAft>
                          <a:spcPts val="0"/>
                        </a:spcAft>
                        <a:buFont typeface="+mj-lt"/>
                        <a:buNone/>
                      </a:pPr>
                      <a:r>
                        <a:rPr lang="en-US" sz="1600" dirty="0" smtClean="0">
                          <a:latin typeface="Arial"/>
                          <a:ea typeface="Calibri"/>
                          <a:cs typeface="Times New Roman"/>
                        </a:rPr>
                        <a:t>9.</a:t>
                      </a:r>
                      <a:endParaRPr lang="en-US" sz="1600" dirty="0">
                        <a:latin typeface="Arial"/>
                        <a:ea typeface="Calibri"/>
                        <a:cs typeface="Times New Roman"/>
                      </a:endParaRPr>
                    </a:p>
                  </a:txBody>
                  <a:tcPr marL="42102" marR="421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i="1">
                          <a:latin typeface="Arial"/>
                          <a:ea typeface="Calibri"/>
                          <a:cs typeface="Times New Roman"/>
                        </a:rPr>
                        <a:t>Lead</a:t>
                      </a:r>
                      <a:endParaRPr lang="en-US" sz="1600">
                        <a:latin typeface="Calibri Light"/>
                        <a:ea typeface="Calibri"/>
                        <a:cs typeface="Times New Roman"/>
                      </a:endParaRPr>
                    </a:p>
                  </a:txBody>
                  <a:tcPr marL="42102" marR="421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dirty="0">
                          <a:latin typeface="Arial"/>
                          <a:ea typeface="Calibri"/>
                          <a:cs typeface="Times New Roman"/>
                        </a:rPr>
                        <a:t>is the fifth most widely used metal after iron, </a:t>
                      </a:r>
                      <a:r>
                        <a:rPr lang="en-US" sz="1600" dirty="0" err="1">
                          <a:latin typeface="Arial"/>
                          <a:ea typeface="Calibri"/>
                          <a:cs typeface="Times New Roman"/>
                        </a:rPr>
                        <a:t>aluminium</a:t>
                      </a:r>
                      <a:r>
                        <a:rPr lang="en-US" sz="1600" dirty="0">
                          <a:latin typeface="Arial"/>
                          <a:ea typeface="Calibri"/>
                          <a:cs typeface="Times New Roman"/>
                        </a:rPr>
                        <a:t>, copper and zinc. It is commonly used in the electrical and electronics industry in solder, lead-acid batteries, electronic components, cable sheathing, in the glass of CRTs, etc. Short-term exposure to high levels of lead can cause vomiting, </a:t>
                      </a:r>
                      <a:r>
                        <a:rPr lang="en-US" sz="1600" dirty="0" err="1">
                          <a:latin typeface="Arial"/>
                          <a:ea typeface="Calibri"/>
                          <a:cs typeface="Times New Roman"/>
                        </a:rPr>
                        <a:t>diarrhoea</a:t>
                      </a:r>
                      <a:r>
                        <a:rPr lang="en-US" sz="1600" dirty="0">
                          <a:latin typeface="Arial"/>
                          <a:ea typeface="Calibri"/>
                          <a:cs typeface="Times New Roman"/>
                        </a:rPr>
                        <a:t>, convulsions, coma or even death. Other symptoms are </a:t>
                      </a:r>
                      <a:r>
                        <a:rPr lang="en-US" sz="1600" dirty="0" err="1">
                          <a:latin typeface="Arial"/>
                          <a:ea typeface="Calibri"/>
                          <a:cs typeface="Times New Roman"/>
                        </a:rPr>
                        <a:t>appetiteloss</a:t>
                      </a:r>
                      <a:r>
                        <a:rPr lang="en-US" sz="1600" dirty="0">
                          <a:latin typeface="Arial"/>
                          <a:ea typeface="Calibri"/>
                          <a:cs typeface="Times New Roman"/>
                        </a:rPr>
                        <a:t>, abdominal pain, constipation, fatigue, sleeplessness, irritability and headache</a:t>
                      </a:r>
                      <a:r>
                        <a:rPr lang="en-US" sz="1600" dirty="0" smtClean="0">
                          <a:latin typeface="Arial"/>
                          <a:ea typeface="Calibri"/>
                          <a:cs typeface="Times New Roman"/>
                        </a:rPr>
                        <a:t>. </a:t>
                      </a:r>
                      <a:r>
                        <a:rPr lang="en-US" sz="1600" dirty="0">
                          <a:latin typeface="Arial"/>
                          <a:ea typeface="Calibri"/>
                          <a:cs typeface="Times New Roman"/>
                        </a:rPr>
                        <a:t>Continued excessive exposure, as in an industrial setting, can affect the kidneys. It is particularly dangerous for young children because it can damage nerves and cause brain and blood disorders.</a:t>
                      </a:r>
                      <a:endParaRPr lang="en-US" sz="1600" dirty="0">
                        <a:latin typeface="Calibri Light"/>
                        <a:ea typeface="Calibri"/>
                        <a:cs typeface="Times New Roman"/>
                      </a:endParaRPr>
                    </a:p>
                  </a:txBody>
                  <a:tcPr marL="42102" marR="421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31232">
                <a:tc>
                  <a:txBody>
                    <a:bodyPr/>
                    <a:lstStyle/>
                    <a:p>
                      <a:pPr marL="342900" marR="0" lvl="0" indent="-342900" algn="just">
                        <a:spcBef>
                          <a:spcPts val="0"/>
                        </a:spcBef>
                        <a:spcAft>
                          <a:spcPts val="0"/>
                        </a:spcAft>
                        <a:buFont typeface="+mj-lt"/>
                        <a:buNone/>
                      </a:pPr>
                      <a:r>
                        <a:rPr lang="en-US" sz="1600" dirty="0" smtClean="0">
                          <a:latin typeface="Arial"/>
                          <a:ea typeface="Calibri"/>
                          <a:cs typeface="Times New Roman"/>
                        </a:rPr>
                        <a:t>10.</a:t>
                      </a:r>
                      <a:endParaRPr lang="en-US" sz="1600" dirty="0">
                        <a:latin typeface="Arial"/>
                        <a:ea typeface="Calibri"/>
                        <a:cs typeface="Times New Roman"/>
                      </a:endParaRPr>
                    </a:p>
                  </a:txBody>
                  <a:tcPr marL="42102" marR="421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i="1">
                          <a:latin typeface="Arial"/>
                          <a:ea typeface="Calibri"/>
                          <a:cs typeface="Times New Roman"/>
                        </a:rPr>
                        <a:t>Mercury</a:t>
                      </a:r>
                      <a:endParaRPr lang="en-US" sz="1600">
                        <a:latin typeface="Calibri Light"/>
                        <a:ea typeface="Calibri"/>
                        <a:cs typeface="Times New Roman"/>
                      </a:endParaRPr>
                    </a:p>
                  </a:txBody>
                  <a:tcPr marL="42102" marR="421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a:latin typeface="Arial"/>
                          <a:ea typeface="Calibri"/>
                          <a:cs typeface="Times New Roman"/>
                        </a:rPr>
                        <a:t>is one of the most toxic yet widely used metals in the production of electrical and electronic applications. It is a toxic heavy</a:t>
                      </a:r>
                      <a:endParaRPr lang="en-US" sz="1600">
                        <a:latin typeface="Calibri Light"/>
                        <a:ea typeface="Calibri"/>
                        <a:cs typeface="Times New Roman"/>
                      </a:endParaRPr>
                    </a:p>
                    <a:p>
                      <a:pPr marL="0" marR="0" algn="just">
                        <a:spcBef>
                          <a:spcPts val="0"/>
                        </a:spcBef>
                        <a:spcAft>
                          <a:spcPts val="0"/>
                        </a:spcAft>
                      </a:pPr>
                      <a:r>
                        <a:rPr lang="en-US" sz="1600">
                          <a:latin typeface="Arial"/>
                          <a:ea typeface="Calibri"/>
                          <a:cs typeface="Times New Roman"/>
                        </a:rPr>
                        <a:t>metal that bioaccumulates causing brain and liver damage if ingested or inhaled. In electronics and electrical appliances, mercury is concentrated in batteries, some switches and thermostats, mercury vapour and fluorescent lamps.</a:t>
                      </a:r>
                      <a:endParaRPr lang="en-US" sz="1600">
                        <a:latin typeface="Calibri Light"/>
                        <a:ea typeface="Calibri"/>
                        <a:cs typeface="Times New Roman"/>
                      </a:endParaRPr>
                    </a:p>
                  </a:txBody>
                  <a:tcPr marL="42102" marR="421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61795">
                <a:tc>
                  <a:txBody>
                    <a:bodyPr/>
                    <a:lstStyle/>
                    <a:p>
                      <a:pPr marL="342900" marR="0" lvl="0" indent="-342900" algn="just">
                        <a:spcBef>
                          <a:spcPts val="0"/>
                        </a:spcBef>
                        <a:spcAft>
                          <a:spcPts val="0"/>
                        </a:spcAft>
                        <a:buFont typeface="+mj-lt"/>
                        <a:buNone/>
                      </a:pPr>
                      <a:r>
                        <a:rPr lang="en-US" sz="1600" dirty="0" smtClean="0">
                          <a:latin typeface="Arial"/>
                          <a:ea typeface="Calibri"/>
                          <a:cs typeface="Times New Roman"/>
                        </a:rPr>
                        <a:t>11.</a:t>
                      </a:r>
                      <a:endParaRPr lang="en-US" sz="1600" dirty="0">
                        <a:latin typeface="Arial"/>
                        <a:ea typeface="Calibri"/>
                        <a:cs typeface="Times New Roman"/>
                      </a:endParaRPr>
                    </a:p>
                  </a:txBody>
                  <a:tcPr marL="42102" marR="421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i="1">
                          <a:latin typeface="Arial"/>
                          <a:ea typeface="Calibri"/>
                          <a:cs typeface="Times New Roman"/>
                        </a:rPr>
                        <a:t>Polychlorinated biphenyls (PCBs)</a:t>
                      </a:r>
                      <a:endParaRPr lang="en-US" sz="1600">
                        <a:latin typeface="Calibri Light"/>
                        <a:ea typeface="Calibri"/>
                        <a:cs typeface="Times New Roman"/>
                      </a:endParaRPr>
                    </a:p>
                  </a:txBody>
                  <a:tcPr marL="42102" marR="421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dirty="0">
                          <a:latin typeface="Arial"/>
                          <a:ea typeface="Calibri"/>
                          <a:cs typeface="Times New Roman"/>
                        </a:rPr>
                        <a:t>are a class of organic compounds use in a variety of applications, including dielectric fluids for capacitors and transformers, heat transfer fluids and as additives in adhesives and plastics.</a:t>
                      </a:r>
                      <a:endParaRPr lang="en-US" sz="1600" dirty="0">
                        <a:latin typeface="Calibri Light"/>
                        <a:ea typeface="Calibri"/>
                        <a:cs typeface="Times New Roman"/>
                      </a:endParaRPr>
                    </a:p>
                  </a:txBody>
                  <a:tcPr marL="42102" marR="421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mgstocks.com/wp-content/uploads/2013/10/Green-wave-abstract-backgrounds-for-powerpoint-template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0" y="0"/>
            <a:ext cx="9144000" cy="914400"/>
          </a:xfrm>
        </p:spPr>
        <p:txBody>
          <a:bodyPr>
            <a:normAutofit/>
          </a:bodyPr>
          <a:lstStyle/>
          <a:p>
            <a:pPr marL="457200" indent="-457200">
              <a:buFont typeface="Wingdings" pitchFamily="2" charset="2"/>
              <a:buChar char="Ø"/>
            </a:pPr>
            <a:r>
              <a:rPr lang="en-US" sz="2800" b="1" dirty="0" smtClean="0">
                <a:solidFill>
                  <a:schemeClr val="accent2"/>
                </a:solidFill>
              </a:rPr>
              <a:t>The Toxic Materials…</a:t>
            </a:r>
            <a:endParaRPr lang="en-US" sz="2800" b="1" dirty="0">
              <a:solidFill>
                <a:schemeClr val="accent2"/>
              </a:solidFill>
            </a:endParaRPr>
          </a:p>
        </p:txBody>
      </p:sp>
      <p:sp>
        <p:nvSpPr>
          <p:cNvPr id="4" name="Slide Number Placeholder 3"/>
          <p:cNvSpPr>
            <a:spLocks noGrp="1"/>
          </p:cNvSpPr>
          <p:nvPr>
            <p:ph type="sldNum" sz="quarter" idx="12"/>
          </p:nvPr>
        </p:nvSpPr>
        <p:spPr>
          <a:xfrm>
            <a:off x="6858000" y="6558726"/>
            <a:ext cx="2133600" cy="476250"/>
          </a:xfrm>
        </p:spPr>
        <p:txBody>
          <a:bodyPr/>
          <a:lstStyle/>
          <a:p>
            <a:fld id="{126C2163-179B-4320-894E-DCE8F99EAFC3}" type="slidenum">
              <a:rPr lang="en-US" smtClean="0"/>
              <a:pPr/>
              <a:t>9</a:t>
            </a:fld>
            <a:endParaRPr lang="en-US" dirty="0"/>
          </a:p>
        </p:txBody>
      </p:sp>
      <p:graphicFrame>
        <p:nvGraphicFramePr>
          <p:cNvPr id="8" name="Table 7"/>
          <p:cNvGraphicFramePr>
            <a:graphicFrameLocks noGrp="1"/>
          </p:cNvGraphicFramePr>
          <p:nvPr/>
        </p:nvGraphicFramePr>
        <p:xfrm>
          <a:off x="457200" y="914400"/>
          <a:ext cx="8381999" cy="5567196"/>
        </p:xfrm>
        <a:graphic>
          <a:graphicData uri="http://schemas.openxmlformats.org/drawingml/2006/table">
            <a:tbl>
              <a:tblPr/>
              <a:tblGrid>
                <a:gridCol w="609600"/>
                <a:gridCol w="1524000"/>
                <a:gridCol w="6248399"/>
              </a:tblGrid>
              <a:tr h="381000">
                <a:tc>
                  <a:txBody>
                    <a:bodyPr/>
                    <a:lstStyle/>
                    <a:p>
                      <a:pPr marL="0" marR="0" algn="ctr">
                        <a:spcBef>
                          <a:spcPts val="0"/>
                        </a:spcBef>
                        <a:spcAft>
                          <a:spcPts val="0"/>
                        </a:spcAft>
                      </a:pPr>
                      <a:r>
                        <a:rPr lang="en-US" sz="1600" b="1" dirty="0">
                          <a:latin typeface="Arial"/>
                          <a:ea typeface="Calibri"/>
                          <a:cs typeface="Times New Roman"/>
                        </a:rPr>
                        <a:t>S/No.</a:t>
                      </a:r>
                      <a:endParaRPr lang="en-US" sz="1600" dirty="0">
                        <a:latin typeface="Calibri Light"/>
                        <a:ea typeface="Calibri"/>
                        <a:cs typeface="Times New Roman"/>
                      </a:endParaRPr>
                    </a:p>
                  </a:txBody>
                  <a:tcPr marL="39552" marR="39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latin typeface="Arial"/>
                          <a:ea typeface="Calibri"/>
                          <a:cs typeface="Times New Roman"/>
                        </a:rPr>
                        <a:t>Substances</a:t>
                      </a:r>
                      <a:endParaRPr lang="en-US" sz="1600">
                        <a:latin typeface="Calibri Light"/>
                        <a:ea typeface="Calibri"/>
                        <a:cs typeface="Times New Roman"/>
                      </a:endParaRPr>
                    </a:p>
                  </a:txBody>
                  <a:tcPr marL="39552" marR="39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latin typeface="Arial"/>
                          <a:ea typeface="Calibri"/>
                          <a:cs typeface="Times New Roman"/>
                        </a:rPr>
                        <a:t>Effects of Exposure</a:t>
                      </a:r>
                      <a:endParaRPr lang="en-US" sz="1600">
                        <a:latin typeface="Calibri Light"/>
                        <a:ea typeface="Calibri"/>
                        <a:cs typeface="Times New Roman"/>
                      </a:endParaRPr>
                    </a:p>
                  </a:txBody>
                  <a:tcPr marL="39552" marR="39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23160">
                <a:tc>
                  <a:txBody>
                    <a:bodyPr/>
                    <a:lstStyle/>
                    <a:p>
                      <a:pPr marL="342900" marR="0" lvl="0" indent="-342900" algn="just">
                        <a:spcBef>
                          <a:spcPts val="0"/>
                        </a:spcBef>
                        <a:spcAft>
                          <a:spcPts val="0"/>
                        </a:spcAft>
                        <a:buFont typeface="+mj-lt"/>
                        <a:buNone/>
                      </a:pPr>
                      <a:r>
                        <a:rPr lang="en-US" sz="1600" dirty="0" smtClean="0">
                          <a:latin typeface="Arial"/>
                          <a:ea typeface="Calibri"/>
                          <a:cs typeface="Times New Roman"/>
                        </a:rPr>
                        <a:t>12.</a:t>
                      </a:r>
                      <a:endParaRPr lang="en-US" sz="1600" dirty="0">
                        <a:latin typeface="Arial"/>
                        <a:ea typeface="Calibri"/>
                        <a:cs typeface="Times New Roman"/>
                      </a:endParaRPr>
                    </a:p>
                  </a:txBody>
                  <a:tcPr marL="39552" marR="39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dirty="0">
                          <a:latin typeface="Arial"/>
                          <a:ea typeface="Calibri"/>
                          <a:cs typeface="Times New Roman"/>
                        </a:rPr>
                        <a:t>PCBs</a:t>
                      </a:r>
                      <a:endParaRPr lang="en-US" sz="1600" dirty="0">
                        <a:latin typeface="Calibri Light"/>
                        <a:ea typeface="Calibri"/>
                        <a:cs typeface="Times New Roman"/>
                      </a:endParaRPr>
                    </a:p>
                  </a:txBody>
                  <a:tcPr marL="39552" marR="39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dirty="0">
                          <a:latin typeface="Arial"/>
                          <a:ea typeface="Calibri"/>
                          <a:cs typeface="Times New Roman"/>
                        </a:rPr>
                        <a:t>have been shown to cause cancer in animals and a number of serious </a:t>
                      </a:r>
                      <a:r>
                        <a:rPr lang="en-US" sz="1600" dirty="0" err="1">
                          <a:latin typeface="Arial"/>
                          <a:ea typeface="Calibri"/>
                          <a:cs typeface="Times New Roman"/>
                        </a:rPr>
                        <a:t>noncancer</a:t>
                      </a:r>
                      <a:r>
                        <a:rPr lang="en-US" sz="1600" dirty="0">
                          <a:latin typeface="Arial"/>
                          <a:ea typeface="Calibri"/>
                          <a:cs typeface="Times New Roman"/>
                        </a:rPr>
                        <a:t> health effects in animals, including effects on the immune system, reproductive system, nervous system, endocrine system and other health effects. PCBs are persistent contaminants in the environment.  Due to the high lipid solubility and slow metabolism rate of these chemicals, PCBs accumulate in the fat-rich tissues of almost all organisms (bioaccumulation). The use of PCBs is prohibited in OECD countries, however, due to its wide use in the past, it </a:t>
                      </a:r>
                      <a:r>
                        <a:rPr lang="en-US" sz="1600" dirty="0" smtClean="0">
                          <a:latin typeface="Arial"/>
                          <a:ea typeface="Calibri"/>
                          <a:cs typeface="Times New Roman"/>
                        </a:rPr>
                        <a:t>still can </a:t>
                      </a:r>
                      <a:r>
                        <a:rPr lang="en-US" sz="1600" dirty="0">
                          <a:latin typeface="Arial"/>
                          <a:ea typeface="Calibri"/>
                          <a:cs typeface="Times New Roman"/>
                        </a:rPr>
                        <a:t>be found in e-waste and in some other wastes.</a:t>
                      </a:r>
                      <a:endParaRPr lang="en-US" sz="1600" dirty="0">
                        <a:latin typeface="Calibri Light"/>
                        <a:ea typeface="Calibri"/>
                        <a:cs typeface="Times New Roman"/>
                      </a:endParaRPr>
                    </a:p>
                  </a:txBody>
                  <a:tcPr marL="39552" marR="39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00200">
                <a:tc>
                  <a:txBody>
                    <a:bodyPr/>
                    <a:lstStyle/>
                    <a:p>
                      <a:pPr marL="342900" marR="0" lvl="0" indent="-342900" algn="just">
                        <a:spcBef>
                          <a:spcPts val="0"/>
                        </a:spcBef>
                        <a:spcAft>
                          <a:spcPts val="0"/>
                        </a:spcAft>
                        <a:buFont typeface="+mj-lt"/>
                        <a:buNone/>
                      </a:pPr>
                      <a:r>
                        <a:rPr lang="en-US" sz="1600" dirty="0" smtClean="0">
                          <a:latin typeface="Arial"/>
                          <a:ea typeface="Calibri"/>
                          <a:cs typeface="Times New Roman"/>
                        </a:rPr>
                        <a:t>13.</a:t>
                      </a:r>
                      <a:endParaRPr lang="en-US" sz="1600" dirty="0">
                        <a:latin typeface="Arial"/>
                        <a:ea typeface="Calibri"/>
                        <a:cs typeface="Times New Roman"/>
                      </a:endParaRPr>
                    </a:p>
                  </a:txBody>
                  <a:tcPr marL="39552" marR="39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i="1">
                          <a:latin typeface="Arial"/>
                          <a:ea typeface="Calibri"/>
                          <a:cs typeface="Times New Roman"/>
                        </a:rPr>
                        <a:t>Polyvinyl chloride (PVC)</a:t>
                      </a:r>
                      <a:endParaRPr lang="en-US" sz="1600">
                        <a:latin typeface="Calibri Light"/>
                        <a:ea typeface="Calibri"/>
                        <a:cs typeface="Times New Roman"/>
                      </a:endParaRPr>
                    </a:p>
                  </a:txBody>
                  <a:tcPr marL="39552" marR="39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a:latin typeface="Arial"/>
                          <a:ea typeface="Calibri"/>
                          <a:cs typeface="Times New Roman"/>
                        </a:rPr>
                        <a:t>is the most widelyused plastic, used in everyday electronics and appliances, household items, pipes, upholstery etc. PVC is hazardous because it contains up to 56% chlorine which when burned produces large quantities of hydrogen chloride gas, which combine with atmospheric moisture to form hydrochloric acid which when inhaled, leads to respiratory problems. </a:t>
                      </a:r>
                      <a:endParaRPr lang="en-US" sz="1600">
                        <a:latin typeface="Calibri Light"/>
                        <a:ea typeface="Calibri"/>
                        <a:cs typeface="Times New Roman"/>
                      </a:endParaRPr>
                    </a:p>
                  </a:txBody>
                  <a:tcPr marL="39552" marR="39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62836">
                <a:tc>
                  <a:txBody>
                    <a:bodyPr/>
                    <a:lstStyle/>
                    <a:p>
                      <a:pPr marL="342900" marR="0" lvl="0" indent="-342900" algn="just">
                        <a:spcBef>
                          <a:spcPts val="0"/>
                        </a:spcBef>
                        <a:spcAft>
                          <a:spcPts val="0"/>
                        </a:spcAft>
                        <a:buFont typeface="+mj-lt"/>
                        <a:buNone/>
                      </a:pPr>
                      <a:r>
                        <a:rPr lang="en-US" sz="1600" dirty="0" smtClean="0">
                          <a:latin typeface="Arial"/>
                          <a:ea typeface="Calibri"/>
                          <a:cs typeface="Times New Roman"/>
                        </a:rPr>
                        <a:t>14.</a:t>
                      </a:r>
                      <a:endParaRPr lang="en-US" sz="1600" dirty="0">
                        <a:latin typeface="Arial"/>
                        <a:ea typeface="Calibri"/>
                        <a:cs typeface="Times New Roman"/>
                      </a:endParaRPr>
                    </a:p>
                  </a:txBody>
                  <a:tcPr marL="39552" marR="39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i="1">
                          <a:latin typeface="Arial"/>
                          <a:ea typeface="Calibri"/>
                          <a:cs typeface="Times New Roman"/>
                        </a:rPr>
                        <a:t>Selenium</a:t>
                      </a:r>
                      <a:endParaRPr lang="en-US" sz="1600">
                        <a:latin typeface="Calibri Light"/>
                        <a:ea typeface="Calibri"/>
                        <a:cs typeface="Times New Roman"/>
                      </a:endParaRPr>
                    </a:p>
                  </a:txBody>
                  <a:tcPr marL="39552" marR="39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dirty="0">
                          <a:latin typeface="Arial"/>
                          <a:ea typeface="Calibri"/>
                          <a:cs typeface="Times New Roman"/>
                        </a:rPr>
                        <a:t>exposure to high concentrations of selenium compounds cause </a:t>
                      </a:r>
                      <a:r>
                        <a:rPr lang="en-US" sz="1600" dirty="0" err="1">
                          <a:latin typeface="Arial"/>
                          <a:ea typeface="Calibri"/>
                          <a:cs typeface="Times New Roman"/>
                        </a:rPr>
                        <a:t>selenosis</a:t>
                      </a:r>
                      <a:r>
                        <a:rPr lang="en-US" sz="1600" dirty="0">
                          <a:latin typeface="Arial"/>
                          <a:ea typeface="Calibri"/>
                          <a:cs typeface="Times New Roman"/>
                        </a:rPr>
                        <a:t>. The major signs of </a:t>
                      </a:r>
                      <a:r>
                        <a:rPr lang="en-US" sz="1600" dirty="0" err="1">
                          <a:latin typeface="Arial"/>
                          <a:ea typeface="Calibri"/>
                          <a:cs typeface="Times New Roman"/>
                        </a:rPr>
                        <a:t>selenosis</a:t>
                      </a:r>
                      <a:r>
                        <a:rPr lang="en-US" sz="1600" dirty="0">
                          <a:latin typeface="Arial"/>
                          <a:ea typeface="Calibri"/>
                          <a:cs typeface="Times New Roman"/>
                        </a:rPr>
                        <a:t> are hair loss, nail</a:t>
                      </a:r>
                      <a:endParaRPr lang="en-US" sz="1600" dirty="0">
                        <a:latin typeface="Calibri Light"/>
                        <a:ea typeface="Calibri"/>
                        <a:cs typeface="Times New Roman"/>
                      </a:endParaRPr>
                    </a:p>
                    <a:p>
                      <a:pPr marL="0" marR="0" algn="just">
                        <a:spcBef>
                          <a:spcPts val="0"/>
                        </a:spcBef>
                        <a:spcAft>
                          <a:spcPts val="0"/>
                        </a:spcAft>
                      </a:pPr>
                      <a:r>
                        <a:rPr lang="en-US" sz="1600" dirty="0">
                          <a:latin typeface="Arial"/>
                          <a:ea typeface="Calibri"/>
                          <a:cs typeface="Times New Roman"/>
                        </a:rPr>
                        <a:t>brittleness, and neurological abnormalities (such as numbness and other odd sensations in the extremities). Source: www.ewaste.ch</a:t>
                      </a:r>
                      <a:endParaRPr lang="en-US" sz="1600" dirty="0">
                        <a:latin typeface="Calibri Light"/>
                        <a:ea typeface="Calibri"/>
                        <a:cs typeface="Times New Roman"/>
                      </a:endParaRPr>
                    </a:p>
                  </a:txBody>
                  <a:tcPr marL="39552" marR="395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mgstocks.com/wp-content/uploads/2013/10/Green-wave-abstract-backgrounds-for-powerpoint-template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0" y="0"/>
            <a:ext cx="9144000" cy="914400"/>
          </a:xfrm>
        </p:spPr>
        <p:txBody>
          <a:bodyPr>
            <a:normAutofit/>
          </a:bodyPr>
          <a:lstStyle/>
          <a:p>
            <a:pPr marL="457200" indent="-457200">
              <a:buFont typeface="Wingdings" pitchFamily="2" charset="2"/>
              <a:buChar char="Ø"/>
            </a:pPr>
            <a:r>
              <a:rPr lang="en-US" dirty="0" smtClean="0">
                <a:solidFill>
                  <a:schemeClr val="accent2"/>
                </a:solidFill>
              </a:rPr>
              <a:t>Know Your Stakeholders</a:t>
            </a:r>
            <a:endParaRPr lang="en-US" dirty="0">
              <a:solidFill>
                <a:schemeClr val="accent2"/>
              </a:solidFill>
            </a:endParaRPr>
          </a:p>
        </p:txBody>
      </p:sp>
      <p:sp>
        <p:nvSpPr>
          <p:cNvPr id="3" name="Content Placeholder 2"/>
          <p:cNvSpPr>
            <a:spLocks noGrp="1"/>
          </p:cNvSpPr>
          <p:nvPr>
            <p:ph idx="1"/>
          </p:nvPr>
        </p:nvSpPr>
        <p:spPr>
          <a:xfrm>
            <a:off x="0" y="914400"/>
            <a:ext cx="9144000" cy="5943600"/>
          </a:xfrm>
        </p:spPr>
        <p:txBody>
          <a:bodyPr>
            <a:normAutofit fontScale="70000" lnSpcReduction="20000"/>
          </a:bodyPr>
          <a:lstStyle/>
          <a:p>
            <a:pPr marL="457200" indent="-457200"/>
            <a:r>
              <a:rPr lang="en-US" b="1" i="1" dirty="0" smtClean="0">
                <a:solidFill>
                  <a:srgbClr val="FF0000"/>
                </a:solidFill>
              </a:rPr>
              <a:t>Manufacturers/Distributors/Retailers:</a:t>
            </a:r>
          </a:p>
          <a:p>
            <a:pPr marL="1081088" indent="-619125" algn="just">
              <a:buFont typeface="Arial" pitchFamily="34" charset="0"/>
              <a:buChar char="−"/>
            </a:pPr>
            <a:r>
              <a:rPr lang="en-US" dirty="0" smtClean="0"/>
              <a:t>New product – Defective products; - Products </a:t>
            </a:r>
            <a:r>
              <a:rPr lang="en-US" dirty="0" smtClean="0"/>
              <a:t>failing </a:t>
            </a:r>
            <a:r>
              <a:rPr lang="en-US" dirty="0" smtClean="0"/>
              <a:t>quality tests;</a:t>
            </a:r>
          </a:p>
          <a:p>
            <a:pPr marL="1081088" indent="-619125" algn="just">
              <a:buFontTx/>
              <a:buChar char="―"/>
            </a:pPr>
            <a:endParaRPr lang="en-US" dirty="0" smtClean="0"/>
          </a:p>
          <a:p>
            <a:pPr marL="457200" indent="-457200" algn="just"/>
            <a:r>
              <a:rPr lang="en-US" b="1" i="1" dirty="0" smtClean="0">
                <a:solidFill>
                  <a:srgbClr val="FF0000"/>
                </a:solidFill>
              </a:rPr>
              <a:t>Importers</a:t>
            </a:r>
            <a:r>
              <a:rPr lang="en-US" dirty="0" smtClean="0"/>
              <a:t>: mix of functional and junk products and appliance;</a:t>
            </a:r>
          </a:p>
          <a:p>
            <a:pPr marL="457200" indent="-457200" algn="just"/>
            <a:endParaRPr lang="en-US" dirty="0" smtClean="0"/>
          </a:p>
          <a:p>
            <a:pPr marL="457200" indent="-457200" algn="just"/>
            <a:r>
              <a:rPr lang="en-US" b="1" i="1" dirty="0" smtClean="0">
                <a:solidFill>
                  <a:srgbClr val="FF0000"/>
                </a:solidFill>
              </a:rPr>
              <a:t>Individuals households/Business</a:t>
            </a:r>
          </a:p>
          <a:p>
            <a:pPr marL="1081088" indent="-619125" algn="just">
              <a:buFont typeface="Arial" pitchFamily="34" charset="0"/>
              <a:buChar char="−"/>
            </a:pPr>
            <a:r>
              <a:rPr lang="en-US" dirty="0" smtClean="0"/>
              <a:t>Generators of WEEE/E-Waste;</a:t>
            </a:r>
          </a:p>
          <a:p>
            <a:pPr marL="1081088" indent="-619125" algn="just">
              <a:buFont typeface="Arial" pitchFamily="34" charset="0"/>
              <a:buChar char="−"/>
            </a:pPr>
            <a:r>
              <a:rPr lang="en-US" dirty="0" smtClean="0"/>
              <a:t>Exchange at retailers; pass as gifts; or simply abandons for landfill.</a:t>
            </a:r>
          </a:p>
          <a:p>
            <a:pPr marL="1081088" indent="-619125" algn="just">
              <a:buNone/>
            </a:pPr>
            <a:endParaRPr lang="en-US" dirty="0" smtClean="0"/>
          </a:p>
          <a:p>
            <a:pPr marL="457200" indent="-457200" algn="just"/>
            <a:r>
              <a:rPr lang="en-US" b="1" i="1" dirty="0" smtClean="0">
                <a:solidFill>
                  <a:srgbClr val="FF0000"/>
                </a:solidFill>
              </a:rPr>
              <a:t>Dissemblers/Dismantlers</a:t>
            </a:r>
          </a:p>
          <a:p>
            <a:pPr marL="1081088" indent="-619125" algn="just">
              <a:buFont typeface="Arial" pitchFamily="34" charset="0"/>
              <a:buChar char="−"/>
            </a:pPr>
            <a:r>
              <a:rPr lang="en-US" dirty="0" smtClean="0"/>
              <a:t>Sorting to determine what is for re-sale;</a:t>
            </a:r>
          </a:p>
          <a:p>
            <a:pPr marL="1081088" indent="-619125" algn="just">
              <a:buFont typeface="Arial" pitchFamily="34" charset="0"/>
              <a:buChar char="−"/>
            </a:pPr>
            <a:r>
              <a:rPr lang="en-US" dirty="0" smtClean="0"/>
              <a:t>Not-for-resale go for dismantling.</a:t>
            </a:r>
          </a:p>
          <a:p>
            <a:pPr marL="1081088" indent="-619125" algn="just">
              <a:buNone/>
            </a:pPr>
            <a:endParaRPr lang="en-US" dirty="0" smtClean="0"/>
          </a:p>
          <a:p>
            <a:pPr marL="457200" indent="-457200" algn="just"/>
            <a:r>
              <a:rPr lang="en-US" b="1" i="1" dirty="0" smtClean="0">
                <a:solidFill>
                  <a:srgbClr val="FF0000"/>
                </a:solidFill>
              </a:rPr>
              <a:t>Recyclers</a:t>
            </a:r>
          </a:p>
          <a:p>
            <a:pPr marL="1081088" indent="-619125" algn="just">
              <a:buFont typeface="Arial" pitchFamily="34" charset="0"/>
              <a:buChar char="−"/>
            </a:pPr>
            <a:r>
              <a:rPr lang="en-US" dirty="0" smtClean="0"/>
              <a:t>Dismantlers may combine recycling;</a:t>
            </a:r>
          </a:p>
          <a:p>
            <a:pPr marL="1081088" indent="-619125" algn="just">
              <a:buFont typeface="Arial" pitchFamily="34" charset="0"/>
              <a:buChar char="−"/>
            </a:pPr>
            <a:r>
              <a:rPr lang="en-US" dirty="0" smtClean="0"/>
              <a:t>There are also large scale smelters for materials recovery.</a:t>
            </a:r>
          </a:p>
        </p:txBody>
      </p:sp>
      <p:sp>
        <p:nvSpPr>
          <p:cNvPr id="4" name="Slide Number Placeholder 3"/>
          <p:cNvSpPr>
            <a:spLocks noGrp="1"/>
          </p:cNvSpPr>
          <p:nvPr>
            <p:ph type="sldNum" sz="quarter" idx="12"/>
          </p:nvPr>
        </p:nvSpPr>
        <p:spPr/>
        <p:txBody>
          <a:bodyPr/>
          <a:lstStyle/>
          <a:p>
            <a:fld id="{126C2163-179B-4320-894E-DCE8F99EAFC3}"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mgstocks.com/wp-content/uploads/2013/10/Green-wave-abstract-backgrounds-for-powerpoint-template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0" y="0"/>
            <a:ext cx="9144000" cy="914400"/>
          </a:xfrm>
        </p:spPr>
        <p:txBody>
          <a:bodyPr>
            <a:normAutofit/>
          </a:bodyPr>
          <a:lstStyle/>
          <a:p>
            <a:pPr marL="457200" indent="-457200">
              <a:buFont typeface="Wingdings" pitchFamily="2" charset="2"/>
              <a:buChar char="Ø"/>
            </a:pPr>
            <a:r>
              <a:rPr lang="en-US" sz="2800" b="1" dirty="0" smtClean="0">
                <a:solidFill>
                  <a:schemeClr val="accent2"/>
                </a:solidFill>
              </a:rPr>
              <a:t>Basis of E-Waste Policies , Law and Regulations</a:t>
            </a:r>
            <a:endParaRPr lang="en-US" sz="2800" b="1" dirty="0">
              <a:solidFill>
                <a:schemeClr val="accent2"/>
              </a:solidFill>
            </a:endParaRPr>
          </a:p>
        </p:txBody>
      </p:sp>
      <p:sp>
        <p:nvSpPr>
          <p:cNvPr id="3" name="Content Placeholder 2"/>
          <p:cNvSpPr>
            <a:spLocks noGrp="1"/>
          </p:cNvSpPr>
          <p:nvPr>
            <p:ph idx="1"/>
          </p:nvPr>
        </p:nvSpPr>
        <p:spPr>
          <a:xfrm>
            <a:off x="0" y="914400"/>
            <a:ext cx="9144000" cy="5943600"/>
          </a:xfrm>
        </p:spPr>
        <p:txBody>
          <a:bodyPr>
            <a:normAutofit fontScale="85000" lnSpcReduction="10000"/>
          </a:bodyPr>
          <a:lstStyle/>
          <a:p>
            <a:pPr marL="457200" indent="-457200" algn="just"/>
            <a:r>
              <a:rPr lang="en-US" dirty="0" smtClean="0"/>
              <a:t>Based on the conceptual lifecycles of EEE;</a:t>
            </a:r>
            <a:endParaRPr lang="en-US" dirty="0" smtClean="0"/>
          </a:p>
          <a:p>
            <a:pPr marL="1081088" indent="-619125" algn="just">
              <a:buFont typeface="Arial" pitchFamily="34" charset="0"/>
              <a:buChar char="−"/>
            </a:pPr>
            <a:r>
              <a:rPr lang="en-US" dirty="0" smtClean="0"/>
              <a:t>How is WEEE/E-waste defined (broad, narrow)?</a:t>
            </a:r>
          </a:p>
          <a:p>
            <a:pPr marL="1081088" indent="-619125" algn="just">
              <a:buFont typeface="Arial" pitchFamily="34" charset="0"/>
              <a:buChar char="−"/>
            </a:pPr>
            <a:endParaRPr lang="en-US" dirty="0" smtClean="0"/>
          </a:p>
          <a:p>
            <a:pPr marL="1081088" indent="-619125" algn="just">
              <a:buFont typeface="Arial" pitchFamily="34" charset="0"/>
              <a:buChar char="−"/>
            </a:pPr>
            <a:r>
              <a:rPr lang="en-US" dirty="0" smtClean="0"/>
              <a:t>What parts of lifecycle is being targeted by the policies, laws and regulations?</a:t>
            </a:r>
            <a:endParaRPr lang="en-US" dirty="0" smtClean="0"/>
          </a:p>
          <a:p>
            <a:pPr marL="457200" indent="-457200" algn="just"/>
            <a:endParaRPr lang="en-US" dirty="0" smtClean="0"/>
          </a:p>
          <a:p>
            <a:pPr marL="457200" indent="-457200" algn="just"/>
            <a:r>
              <a:rPr lang="en-US" dirty="0" smtClean="0"/>
              <a:t>Where portion of lifecycle is within geographical boundary, then, the WEEE/E-waste is governed by national policies, laws and regulations;</a:t>
            </a:r>
          </a:p>
          <a:p>
            <a:pPr marL="457200" indent="-457200" algn="just"/>
            <a:endParaRPr lang="en-US" dirty="0" smtClean="0"/>
          </a:p>
          <a:p>
            <a:pPr marL="457200" indent="-457200" algn="just"/>
            <a:r>
              <a:rPr lang="en-US" dirty="0" smtClean="0"/>
              <a:t>Where portion of lifecycle </a:t>
            </a:r>
            <a:r>
              <a:rPr lang="en-US" dirty="0" smtClean="0"/>
              <a:t>falls outside geographical boundary of a country, then, the WEEE/E-waste is governed by international convention.</a:t>
            </a:r>
            <a:endParaRPr lang="en-US" dirty="0" smtClean="0"/>
          </a:p>
        </p:txBody>
      </p:sp>
      <p:sp>
        <p:nvSpPr>
          <p:cNvPr id="4" name="Slide Number Placeholder 3"/>
          <p:cNvSpPr>
            <a:spLocks noGrp="1"/>
          </p:cNvSpPr>
          <p:nvPr>
            <p:ph type="sldNum" sz="quarter" idx="12"/>
          </p:nvPr>
        </p:nvSpPr>
        <p:spPr/>
        <p:txBody>
          <a:bodyPr/>
          <a:lstStyle/>
          <a:p>
            <a:fld id="{126C2163-179B-4320-894E-DCE8F99EAFC3}"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mgstocks.com/wp-content/uploads/2013/10/Green-wave-abstract-backgrounds-for-powerpoint-template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0" y="0"/>
            <a:ext cx="9144000" cy="914400"/>
          </a:xfrm>
        </p:spPr>
        <p:txBody>
          <a:bodyPr>
            <a:normAutofit/>
          </a:bodyPr>
          <a:lstStyle/>
          <a:p>
            <a:pPr marL="457200" indent="-457200">
              <a:buFont typeface="Wingdings" pitchFamily="2" charset="2"/>
              <a:buChar char="Ø"/>
            </a:pPr>
            <a:r>
              <a:rPr lang="en-US" sz="3800" b="1" dirty="0" smtClean="0">
                <a:solidFill>
                  <a:schemeClr val="accent2"/>
                </a:solidFill>
              </a:rPr>
              <a:t>Global Framework </a:t>
            </a:r>
            <a:r>
              <a:rPr lang="en-US" sz="3800" b="1" dirty="0" smtClean="0">
                <a:solidFill>
                  <a:schemeClr val="accent2"/>
                </a:solidFill>
              </a:rPr>
              <a:t>of </a:t>
            </a:r>
            <a:r>
              <a:rPr lang="en-US" sz="3800" b="1" dirty="0" smtClean="0">
                <a:solidFill>
                  <a:schemeClr val="accent2"/>
                </a:solidFill>
              </a:rPr>
              <a:t>Regulation</a:t>
            </a:r>
            <a:endParaRPr lang="en-US" sz="3800" b="1" dirty="0">
              <a:solidFill>
                <a:schemeClr val="accent2"/>
              </a:solidFill>
            </a:endParaRPr>
          </a:p>
        </p:txBody>
      </p:sp>
      <p:sp>
        <p:nvSpPr>
          <p:cNvPr id="3" name="Content Placeholder 2"/>
          <p:cNvSpPr>
            <a:spLocks noGrp="1"/>
          </p:cNvSpPr>
          <p:nvPr>
            <p:ph idx="1"/>
          </p:nvPr>
        </p:nvSpPr>
        <p:spPr>
          <a:xfrm>
            <a:off x="0" y="914400"/>
            <a:ext cx="9144000" cy="5943600"/>
          </a:xfrm>
        </p:spPr>
        <p:txBody>
          <a:bodyPr>
            <a:normAutofit fontScale="62500" lnSpcReduction="20000"/>
          </a:bodyPr>
          <a:lstStyle/>
          <a:p>
            <a:pPr marL="457200" indent="-457200" algn="just"/>
            <a:r>
              <a:rPr lang="en-US" b="1" i="1" dirty="0" smtClean="0">
                <a:solidFill>
                  <a:srgbClr val="FF0000"/>
                </a:solidFill>
              </a:rPr>
              <a:t>Basel Convention on the Transboundary Movement of Hazardous Waste and Their Disposal</a:t>
            </a:r>
          </a:p>
          <a:p>
            <a:pPr marL="1081088" indent="-619125" algn="just">
              <a:buFont typeface="Arial" pitchFamily="34" charset="0"/>
              <a:buChar char="−"/>
            </a:pPr>
            <a:r>
              <a:rPr lang="en-US" sz="2900" dirty="0" smtClean="0"/>
              <a:t>Adopted March, 1989; entered into force May, 1992;</a:t>
            </a:r>
          </a:p>
          <a:p>
            <a:pPr marL="1081088" indent="-619125" algn="just">
              <a:buFont typeface="Arial" pitchFamily="34" charset="0"/>
              <a:buChar char="−"/>
            </a:pPr>
            <a:r>
              <a:rPr lang="en-US" sz="2900" dirty="0" smtClean="0"/>
              <a:t>Objective is to enhance control of the </a:t>
            </a:r>
            <a:r>
              <a:rPr lang="en-US" sz="2900" dirty="0" err="1" smtClean="0"/>
              <a:t>transfrontier</a:t>
            </a:r>
            <a:r>
              <a:rPr lang="en-US" sz="2900" dirty="0" smtClean="0"/>
              <a:t> movement of toxic waste for environmentally sound management/ reduction;</a:t>
            </a:r>
          </a:p>
          <a:p>
            <a:pPr marL="1081088" indent="-619125" algn="just">
              <a:buFont typeface="Arial" pitchFamily="34" charset="0"/>
              <a:buChar char="−"/>
            </a:pPr>
            <a:r>
              <a:rPr lang="en-US" sz="2900" dirty="0" smtClean="0"/>
              <a:t>Core of regulatory system is “</a:t>
            </a:r>
            <a:r>
              <a:rPr lang="en-US" sz="2900" b="1" i="1" dirty="0" smtClean="0">
                <a:solidFill>
                  <a:srgbClr val="FF0000"/>
                </a:solidFill>
              </a:rPr>
              <a:t>prior informed consent</a:t>
            </a:r>
            <a:r>
              <a:rPr lang="en-US" sz="2900" dirty="0" smtClean="0"/>
              <a:t>” of </a:t>
            </a:r>
            <a:r>
              <a:rPr lang="en-US" sz="2900" dirty="0" smtClean="0"/>
              <a:t>states </a:t>
            </a:r>
            <a:r>
              <a:rPr lang="en-US" sz="2900" dirty="0" smtClean="0"/>
              <a:t>of import and transit;</a:t>
            </a:r>
          </a:p>
          <a:p>
            <a:pPr marL="1081088" indent="-619125" algn="just">
              <a:buFont typeface="Arial" pitchFamily="34" charset="0"/>
              <a:buChar char="−"/>
            </a:pPr>
            <a:r>
              <a:rPr lang="en-US" sz="2900" dirty="0" smtClean="0"/>
              <a:t>Regional and sub-regional </a:t>
            </a:r>
            <a:r>
              <a:rPr lang="en-US" sz="2900" dirty="0" err="1" smtClean="0"/>
              <a:t>centres</a:t>
            </a:r>
            <a:r>
              <a:rPr lang="en-US" sz="2900" dirty="0" smtClean="0"/>
              <a:t> for training and technology transfer.</a:t>
            </a:r>
          </a:p>
          <a:p>
            <a:pPr marL="457200" indent="-457200" algn="just"/>
            <a:endParaRPr lang="en-US" dirty="0" smtClean="0"/>
          </a:p>
          <a:p>
            <a:pPr marL="457200" indent="-457200" algn="just"/>
            <a:r>
              <a:rPr lang="en-US" b="1" i="1" dirty="0" smtClean="0">
                <a:solidFill>
                  <a:srgbClr val="FF0000"/>
                </a:solidFill>
              </a:rPr>
              <a:t>The Basel Ban Amendment of 1995</a:t>
            </a:r>
          </a:p>
          <a:p>
            <a:pPr marL="1081088" indent="-619125" algn="just">
              <a:buFont typeface="Arial" pitchFamily="34" charset="0"/>
              <a:buChar char="−"/>
            </a:pPr>
            <a:r>
              <a:rPr lang="en-US" dirty="0" smtClean="0"/>
              <a:t>Premised on complaints against Basel </a:t>
            </a:r>
            <a:r>
              <a:rPr lang="en-US" dirty="0" smtClean="0"/>
              <a:t>Convention </a:t>
            </a:r>
            <a:r>
              <a:rPr lang="en-US" dirty="0" smtClean="0"/>
              <a:t>the Basel Ban as of January 1998 banned all forms of hazardous waste exports from OEDC (developed countries) to all non-OECD countries (developing countries);</a:t>
            </a:r>
          </a:p>
          <a:p>
            <a:pPr marL="1081088" indent="-619125" algn="just">
              <a:buFont typeface="Arial" pitchFamily="34" charset="0"/>
              <a:buChar char="−"/>
            </a:pPr>
            <a:r>
              <a:rPr lang="en-US" dirty="0" smtClean="0"/>
              <a:t>Block the loophole created by “re-use”;</a:t>
            </a:r>
          </a:p>
          <a:p>
            <a:pPr marL="1081088" indent="-619125" algn="just">
              <a:buFont typeface="Arial" pitchFamily="34" charset="0"/>
              <a:buChar char="−"/>
            </a:pPr>
            <a:r>
              <a:rPr lang="en-US" dirty="0" smtClean="0"/>
              <a:t>Not </a:t>
            </a:r>
            <a:r>
              <a:rPr lang="en-US" dirty="0" smtClean="0"/>
              <a:t>yet entered into force [complete prohibition v. regulated and controlled procedure];</a:t>
            </a:r>
          </a:p>
          <a:p>
            <a:pPr marL="1714500" lvl="3" indent="-457200" algn="just">
              <a:buFont typeface="Wingdings" pitchFamily="2" charset="2"/>
              <a:buChar char="v"/>
            </a:pPr>
            <a:endParaRPr lang="en-US" sz="2600" dirty="0" smtClean="0"/>
          </a:p>
          <a:p>
            <a:pPr marL="1714500" lvl="3" indent="-457200" algn="just">
              <a:buFont typeface="Wingdings" pitchFamily="2" charset="2"/>
              <a:buChar char="v"/>
            </a:pPr>
            <a:r>
              <a:rPr lang="en-US" sz="2600" dirty="0" smtClean="0"/>
              <a:t>Source of revenue and raw material</a:t>
            </a:r>
          </a:p>
          <a:p>
            <a:pPr marL="1714500" lvl="3" indent="-457200" algn="just">
              <a:buNone/>
            </a:pPr>
            <a:endParaRPr lang="en-US" sz="2600" dirty="0" smtClean="0"/>
          </a:p>
          <a:p>
            <a:pPr marL="457200" indent="-457200" algn="just"/>
            <a:r>
              <a:rPr lang="en-US" b="1" i="1" dirty="0" smtClean="0">
                <a:solidFill>
                  <a:srgbClr val="FF0000"/>
                </a:solidFill>
              </a:rPr>
              <a:t>Basel Protocol on Liability and Compensation</a:t>
            </a:r>
            <a:r>
              <a:rPr lang="en-US" dirty="0" smtClean="0"/>
              <a:t>.</a:t>
            </a:r>
            <a:endParaRPr lang="en-US" dirty="0" smtClean="0"/>
          </a:p>
        </p:txBody>
      </p:sp>
      <p:sp>
        <p:nvSpPr>
          <p:cNvPr id="4" name="Slide Number Placeholder 3"/>
          <p:cNvSpPr>
            <a:spLocks noGrp="1"/>
          </p:cNvSpPr>
          <p:nvPr>
            <p:ph type="sldNum" sz="quarter" idx="12"/>
          </p:nvPr>
        </p:nvSpPr>
        <p:spPr/>
        <p:txBody>
          <a:bodyPr/>
          <a:lstStyle/>
          <a:p>
            <a:fld id="{126C2163-179B-4320-894E-DCE8F99EAFC3}"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mgstocks.com/wp-content/uploads/2013/10/Green-wave-abstract-backgrounds-for-powerpoint-template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0" y="0"/>
            <a:ext cx="9144000" cy="914400"/>
          </a:xfrm>
        </p:spPr>
        <p:txBody>
          <a:bodyPr>
            <a:normAutofit/>
          </a:bodyPr>
          <a:lstStyle/>
          <a:p>
            <a:pPr marL="457200" indent="-457200">
              <a:buFont typeface="Wingdings" pitchFamily="2" charset="2"/>
              <a:buChar char="Ø"/>
            </a:pPr>
            <a:r>
              <a:rPr lang="en-US" sz="3800" b="1" dirty="0" smtClean="0">
                <a:solidFill>
                  <a:schemeClr val="accent2"/>
                </a:solidFill>
              </a:rPr>
              <a:t>Global Framework </a:t>
            </a:r>
            <a:r>
              <a:rPr lang="en-US" sz="3800" b="1" dirty="0" smtClean="0">
                <a:solidFill>
                  <a:schemeClr val="accent2"/>
                </a:solidFill>
              </a:rPr>
              <a:t>of </a:t>
            </a:r>
            <a:r>
              <a:rPr lang="en-US" sz="3800" b="1" dirty="0" smtClean="0">
                <a:solidFill>
                  <a:schemeClr val="accent2"/>
                </a:solidFill>
              </a:rPr>
              <a:t>Regulation…</a:t>
            </a:r>
            <a:endParaRPr lang="en-US" sz="3800" b="1" dirty="0">
              <a:solidFill>
                <a:schemeClr val="accent2"/>
              </a:solidFill>
            </a:endParaRPr>
          </a:p>
        </p:txBody>
      </p:sp>
      <p:sp>
        <p:nvSpPr>
          <p:cNvPr id="3" name="Content Placeholder 2"/>
          <p:cNvSpPr>
            <a:spLocks noGrp="1"/>
          </p:cNvSpPr>
          <p:nvPr>
            <p:ph idx="1"/>
          </p:nvPr>
        </p:nvSpPr>
        <p:spPr>
          <a:xfrm>
            <a:off x="0" y="914400"/>
            <a:ext cx="9144000" cy="5943600"/>
          </a:xfrm>
        </p:spPr>
        <p:txBody>
          <a:bodyPr>
            <a:normAutofit fontScale="85000" lnSpcReduction="20000"/>
          </a:bodyPr>
          <a:lstStyle/>
          <a:p>
            <a:pPr marL="457200" indent="-457200" algn="just"/>
            <a:r>
              <a:rPr lang="en-US" b="1" i="1" dirty="0" smtClean="0">
                <a:solidFill>
                  <a:srgbClr val="FF0000"/>
                </a:solidFill>
              </a:rPr>
              <a:t>Stockholm Convention on Persistent Organic Pollutants</a:t>
            </a:r>
          </a:p>
          <a:p>
            <a:pPr marL="1081088" indent="-619125" algn="just">
              <a:buFont typeface="Arial" pitchFamily="34" charset="0"/>
              <a:buChar char="−"/>
            </a:pPr>
            <a:r>
              <a:rPr lang="en-US" dirty="0" smtClean="0"/>
              <a:t>Objective is to eliminate or reduce the release of 12 Persistent Organic Pollutants (dirty dozen) from the environment;</a:t>
            </a:r>
          </a:p>
          <a:p>
            <a:pPr marL="1081088" indent="-619125" algn="just">
              <a:buFont typeface="Arial" pitchFamily="34" charset="0"/>
              <a:buChar char="−"/>
            </a:pPr>
            <a:r>
              <a:rPr lang="en-US" dirty="0" smtClean="0"/>
              <a:t>Has a mechanism for adding additional chemicals, and for cleaning up existing stockpiles and dumps.</a:t>
            </a:r>
          </a:p>
          <a:p>
            <a:pPr marL="457200" indent="-457200" algn="just"/>
            <a:endParaRPr lang="en-US" dirty="0" smtClean="0"/>
          </a:p>
          <a:p>
            <a:pPr marL="457200" indent="-457200" algn="just"/>
            <a:r>
              <a:rPr lang="en-US" b="1" i="1" dirty="0" smtClean="0">
                <a:solidFill>
                  <a:srgbClr val="FF0000"/>
                </a:solidFill>
              </a:rPr>
              <a:t>Rotterdam Convention on the Prior Informed Consent Procedure for Certain Hazardous and Pesticides in International Trade</a:t>
            </a:r>
          </a:p>
          <a:p>
            <a:pPr marL="457200" indent="-457200" algn="just">
              <a:buNone/>
            </a:pPr>
            <a:endParaRPr lang="en-US" b="1" i="1" dirty="0" smtClean="0">
              <a:solidFill>
                <a:srgbClr val="FF0000"/>
              </a:solidFill>
            </a:endParaRPr>
          </a:p>
          <a:p>
            <a:pPr marL="457200" indent="-457200" algn="just"/>
            <a:r>
              <a:rPr lang="en-US" b="1" i="1" dirty="0" smtClean="0">
                <a:solidFill>
                  <a:srgbClr val="FF0000"/>
                </a:solidFill>
              </a:rPr>
              <a:t>Montreal Protocol on Substances that Deplete the Ozone Layer </a:t>
            </a:r>
          </a:p>
          <a:p>
            <a:pPr marL="1081088" indent="-619125" algn="just">
              <a:buFont typeface="Arial" pitchFamily="34" charset="0"/>
              <a:buChar char="−"/>
            </a:pPr>
            <a:r>
              <a:rPr lang="en-US" dirty="0" smtClean="0"/>
              <a:t>To phase out components such as CFCs, </a:t>
            </a:r>
            <a:r>
              <a:rPr lang="en-US" dirty="0" err="1" smtClean="0"/>
              <a:t>halons</a:t>
            </a:r>
            <a:r>
              <a:rPr lang="en-US" dirty="0" smtClean="0"/>
              <a:t> and methyl </a:t>
            </a:r>
            <a:r>
              <a:rPr lang="en-US" dirty="0" err="1" smtClean="0"/>
              <a:t>chlorofom</a:t>
            </a:r>
            <a:r>
              <a:rPr lang="en-US" dirty="0" smtClean="0"/>
              <a:t>.</a:t>
            </a:r>
          </a:p>
          <a:p>
            <a:pPr marL="457200" indent="-457200" algn="just"/>
            <a:endParaRPr lang="en-US" dirty="0" smtClean="0"/>
          </a:p>
          <a:p>
            <a:pPr marL="1143000" indent="-628650" algn="just">
              <a:buNone/>
            </a:pPr>
            <a:endParaRPr lang="en-US" dirty="0" smtClean="0"/>
          </a:p>
        </p:txBody>
      </p:sp>
      <p:sp>
        <p:nvSpPr>
          <p:cNvPr id="4" name="Slide Number Placeholder 3"/>
          <p:cNvSpPr>
            <a:spLocks noGrp="1"/>
          </p:cNvSpPr>
          <p:nvPr>
            <p:ph type="sldNum" sz="quarter" idx="12"/>
          </p:nvPr>
        </p:nvSpPr>
        <p:spPr/>
        <p:txBody>
          <a:bodyPr/>
          <a:lstStyle/>
          <a:p>
            <a:fld id="{126C2163-179B-4320-894E-DCE8F99EAFC3}"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mgstocks.com/wp-content/uploads/2013/10/Green-wave-abstract-backgrounds-for-powerpoint-template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0" y="0"/>
            <a:ext cx="9144000" cy="914400"/>
          </a:xfrm>
        </p:spPr>
        <p:txBody>
          <a:bodyPr>
            <a:normAutofit/>
          </a:bodyPr>
          <a:lstStyle/>
          <a:p>
            <a:pPr marL="457200" indent="-457200">
              <a:buFont typeface="Wingdings" pitchFamily="2" charset="2"/>
              <a:buChar char="Ø"/>
            </a:pPr>
            <a:r>
              <a:rPr lang="en-US" sz="3800" b="1" dirty="0" smtClean="0">
                <a:solidFill>
                  <a:schemeClr val="accent2"/>
                </a:solidFill>
              </a:rPr>
              <a:t>Global Framework </a:t>
            </a:r>
            <a:r>
              <a:rPr lang="en-US" sz="3800" b="1" dirty="0" smtClean="0">
                <a:solidFill>
                  <a:schemeClr val="accent2"/>
                </a:solidFill>
              </a:rPr>
              <a:t>of </a:t>
            </a:r>
            <a:r>
              <a:rPr lang="en-US" sz="3800" b="1" dirty="0" smtClean="0">
                <a:solidFill>
                  <a:schemeClr val="accent2"/>
                </a:solidFill>
              </a:rPr>
              <a:t>Regulation…</a:t>
            </a:r>
            <a:endParaRPr lang="en-US" sz="3800" b="1" dirty="0">
              <a:solidFill>
                <a:schemeClr val="accent2"/>
              </a:solidFill>
            </a:endParaRPr>
          </a:p>
        </p:txBody>
      </p:sp>
      <p:sp>
        <p:nvSpPr>
          <p:cNvPr id="3" name="Content Placeholder 2"/>
          <p:cNvSpPr>
            <a:spLocks noGrp="1"/>
          </p:cNvSpPr>
          <p:nvPr>
            <p:ph idx="1"/>
          </p:nvPr>
        </p:nvSpPr>
        <p:spPr>
          <a:xfrm>
            <a:off x="0" y="914400"/>
            <a:ext cx="9144000" cy="5943600"/>
          </a:xfrm>
        </p:spPr>
        <p:txBody>
          <a:bodyPr>
            <a:normAutofit fontScale="77500" lnSpcReduction="20000"/>
          </a:bodyPr>
          <a:lstStyle/>
          <a:p>
            <a:pPr marL="457200" indent="-457200" algn="just"/>
            <a:r>
              <a:rPr lang="en-US" b="1" i="1" dirty="0" smtClean="0">
                <a:solidFill>
                  <a:srgbClr val="FF0000"/>
                </a:solidFill>
              </a:rPr>
              <a:t>Convention on the Ban on the Import into Africa and the Control of Transboundary Movement and Management of Hazardous Wastes within Africa (Bamako Convention)</a:t>
            </a:r>
          </a:p>
          <a:p>
            <a:pPr marL="457200" indent="-457200" algn="just">
              <a:buNone/>
            </a:pPr>
            <a:endParaRPr lang="en-US" b="1" i="1" dirty="0" smtClean="0">
              <a:solidFill>
                <a:srgbClr val="FF0000"/>
              </a:solidFill>
            </a:endParaRPr>
          </a:p>
          <a:p>
            <a:pPr marL="1081088" indent="-619125" algn="just">
              <a:buFont typeface="Arial" pitchFamily="34" charset="0"/>
              <a:buChar char="−"/>
            </a:pPr>
            <a:r>
              <a:rPr lang="en-US" sz="3100" dirty="0" smtClean="0"/>
              <a:t>Prohibits the import into Africa of any hazardous waste;</a:t>
            </a:r>
          </a:p>
          <a:p>
            <a:pPr marL="1081088" indent="-619125" algn="just">
              <a:buNone/>
            </a:pPr>
            <a:endParaRPr lang="en-US" sz="3100" dirty="0" smtClean="0"/>
          </a:p>
          <a:p>
            <a:pPr marL="1081088" indent="-619125" algn="just">
              <a:buFont typeface="Arial" pitchFamily="34" charset="0"/>
              <a:buChar char="−"/>
            </a:pPr>
            <a:r>
              <a:rPr lang="en-US" sz="3100" dirty="0" smtClean="0"/>
              <a:t>A response </a:t>
            </a:r>
            <a:r>
              <a:rPr lang="en-US" sz="3100" dirty="0" smtClean="0"/>
              <a:t>to Basel’s encouragement of bilateral, multilateral and regional agreements on hazardous waste;</a:t>
            </a:r>
          </a:p>
          <a:p>
            <a:pPr marL="1081088" indent="-619125" algn="just">
              <a:buNone/>
            </a:pPr>
            <a:endParaRPr lang="en-US" sz="3100" dirty="0" smtClean="0"/>
          </a:p>
          <a:p>
            <a:pPr marL="1081088" indent="-619125" algn="just">
              <a:buFont typeface="Arial" pitchFamily="34" charset="0"/>
              <a:buChar char="−"/>
            </a:pPr>
            <a:r>
              <a:rPr lang="en-US" sz="3100" dirty="0" smtClean="0"/>
              <a:t>Seeks to limit trade between African countries and to eliminate it completely between African and non-African countries;</a:t>
            </a:r>
          </a:p>
          <a:p>
            <a:pPr marL="1081088" indent="-619125" algn="just">
              <a:buNone/>
            </a:pPr>
            <a:endParaRPr lang="en-US" sz="3100" dirty="0" smtClean="0"/>
          </a:p>
          <a:p>
            <a:pPr marL="1081088" indent="-619125" algn="just">
              <a:buFont typeface="Arial" pitchFamily="34" charset="0"/>
              <a:buChar char="−"/>
            </a:pPr>
            <a:r>
              <a:rPr lang="en-US" sz="3100" dirty="0" smtClean="0"/>
              <a:t>Symbolic treaty without any real legal force [weak government , corruption, differing economic goals]</a:t>
            </a:r>
          </a:p>
          <a:p>
            <a:pPr marL="457200" indent="-457200" algn="just"/>
            <a:endParaRPr lang="en-US" dirty="0" smtClean="0"/>
          </a:p>
          <a:p>
            <a:pPr marL="457200" indent="-457200" algn="just"/>
            <a:endParaRPr lang="en-US" dirty="0" smtClean="0"/>
          </a:p>
          <a:p>
            <a:pPr marL="1143000" indent="-628650" algn="just">
              <a:buNone/>
            </a:pPr>
            <a:endParaRPr lang="en-US" dirty="0" smtClean="0"/>
          </a:p>
        </p:txBody>
      </p:sp>
      <p:sp>
        <p:nvSpPr>
          <p:cNvPr id="4" name="Slide Number Placeholder 3"/>
          <p:cNvSpPr>
            <a:spLocks noGrp="1"/>
          </p:cNvSpPr>
          <p:nvPr>
            <p:ph type="sldNum" sz="quarter" idx="12"/>
          </p:nvPr>
        </p:nvSpPr>
        <p:spPr/>
        <p:txBody>
          <a:bodyPr/>
          <a:lstStyle/>
          <a:p>
            <a:fld id="{126C2163-179B-4320-894E-DCE8F99EAFC3}"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mgstocks.com/wp-content/uploads/2013/10/Green-wave-abstract-backgrounds-for-powerpoint-template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0" y="0"/>
            <a:ext cx="9144000" cy="914400"/>
          </a:xfrm>
        </p:spPr>
        <p:txBody>
          <a:bodyPr>
            <a:normAutofit/>
          </a:bodyPr>
          <a:lstStyle/>
          <a:p>
            <a:pPr marL="457200" indent="-457200">
              <a:buFont typeface="Wingdings" pitchFamily="2" charset="2"/>
              <a:buChar char="Ø"/>
            </a:pPr>
            <a:r>
              <a:rPr lang="en-US" sz="3800" b="1" dirty="0" smtClean="0">
                <a:solidFill>
                  <a:schemeClr val="accent2"/>
                </a:solidFill>
              </a:rPr>
              <a:t>Other Initiatives</a:t>
            </a:r>
            <a:endParaRPr lang="en-US" sz="3800" b="1" dirty="0">
              <a:solidFill>
                <a:schemeClr val="accent2"/>
              </a:solidFill>
            </a:endParaRPr>
          </a:p>
        </p:txBody>
      </p:sp>
      <p:sp>
        <p:nvSpPr>
          <p:cNvPr id="3" name="Content Placeholder 2"/>
          <p:cNvSpPr>
            <a:spLocks noGrp="1"/>
          </p:cNvSpPr>
          <p:nvPr>
            <p:ph idx="1"/>
          </p:nvPr>
        </p:nvSpPr>
        <p:spPr>
          <a:xfrm>
            <a:off x="0" y="838200"/>
            <a:ext cx="9144000" cy="6019800"/>
          </a:xfrm>
        </p:spPr>
        <p:txBody>
          <a:bodyPr>
            <a:normAutofit fontScale="55000" lnSpcReduction="20000"/>
          </a:bodyPr>
          <a:lstStyle/>
          <a:p>
            <a:pPr marL="457200" indent="-457200" algn="just"/>
            <a:r>
              <a:rPr lang="en-US" b="1" i="1" dirty="0" smtClean="0">
                <a:solidFill>
                  <a:srgbClr val="FF0000"/>
                </a:solidFill>
              </a:rPr>
              <a:t>Durban Declaration on E-Waste Management</a:t>
            </a:r>
          </a:p>
          <a:p>
            <a:pPr marL="457200" indent="-457200" algn="just">
              <a:buNone/>
            </a:pPr>
            <a:endParaRPr lang="en-US" sz="1900" b="1" i="1" dirty="0" smtClean="0">
              <a:solidFill>
                <a:srgbClr val="FF0000"/>
              </a:solidFill>
            </a:endParaRPr>
          </a:p>
          <a:p>
            <a:pPr marL="1081088" indent="-619125" algn="just">
              <a:buFont typeface="Arial" pitchFamily="34" charset="0"/>
              <a:buChar char="−"/>
            </a:pPr>
            <a:r>
              <a:rPr lang="en-US" sz="3100" dirty="0" smtClean="0"/>
              <a:t>Parties to decide their own modus operandi, formulate their actions and choose their response in relation to the E-waste problem. But, recognized: co-operation, creation of awareness, development of policy and legislative framework, promotion of BAT;</a:t>
            </a:r>
          </a:p>
          <a:p>
            <a:pPr marL="457200" indent="-457200" algn="just">
              <a:buNone/>
            </a:pPr>
            <a:endParaRPr lang="en-US" sz="2200" b="1" i="1" dirty="0" smtClean="0">
              <a:solidFill>
                <a:srgbClr val="FF0000"/>
              </a:solidFill>
            </a:endParaRPr>
          </a:p>
          <a:p>
            <a:pPr marL="457200" indent="-457200" algn="just"/>
            <a:r>
              <a:rPr lang="en-US" b="1" i="1" dirty="0" smtClean="0">
                <a:solidFill>
                  <a:srgbClr val="FF0000"/>
                </a:solidFill>
              </a:rPr>
              <a:t>Libreville Declaration on Health and Environment in Africa, 2008</a:t>
            </a:r>
          </a:p>
          <a:p>
            <a:pPr marL="457200" indent="-457200" algn="just"/>
            <a:endParaRPr lang="en-US" b="1" i="1" dirty="0" smtClean="0">
              <a:solidFill>
                <a:srgbClr val="FF0000"/>
              </a:solidFill>
            </a:endParaRPr>
          </a:p>
          <a:p>
            <a:pPr marL="457200" indent="-457200" algn="just"/>
            <a:r>
              <a:rPr lang="en-US" b="1" i="1" dirty="0" smtClean="0">
                <a:solidFill>
                  <a:srgbClr val="FF0000"/>
                </a:solidFill>
              </a:rPr>
              <a:t>Strategic Approach to Integrated Chemical Management’s Expanded Global Action, 2012;</a:t>
            </a:r>
          </a:p>
          <a:p>
            <a:pPr marL="457200" indent="-457200" algn="just"/>
            <a:endParaRPr lang="en-US" b="1" i="1" dirty="0" smtClean="0">
              <a:solidFill>
                <a:srgbClr val="FF0000"/>
              </a:solidFill>
            </a:endParaRPr>
          </a:p>
          <a:p>
            <a:pPr marL="457200" indent="-457200" algn="just"/>
            <a:r>
              <a:rPr lang="en-US" b="1" i="1" dirty="0" smtClean="0">
                <a:solidFill>
                  <a:srgbClr val="FF0000"/>
                </a:solidFill>
              </a:rPr>
              <a:t>Basel’s Partnership for Action on Computing Equipment (PACE);</a:t>
            </a:r>
          </a:p>
          <a:p>
            <a:pPr marL="457200" indent="-457200" algn="just"/>
            <a:endParaRPr lang="en-US" b="1" i="1" dirty="0" smtClean="0">
              <a:solidFill>
                <a:srgbClr val="FF0000"/>
              </a:solidFill>
            </a:endParaRPr>
          </a:p>
          <a:p>
            <a:pPr marL="457200" indent="-457200" algn="just"/>
            <a:r>
              <a:rPr lang="en-US" b="1" i="1" dirty="0" smtClean="0">
                <a:solidFill>
                  <a:srgbClr val="FF0000"/>
                </a:solidFill>
              </a:rPr>
              <a:t>UNEP Guidelines on Environmentally Sound Testing, Refurbishment and Repair of Used Computing Equipment;</a:t>
            </a:r>
          </a:p>
          <a:p>
            <a:pPr marL="457200" indent="-457200" algn="just"/>
            <a:endParaRPr lang="en-US" b="1" i="1" dirty="0" smtClean="0">
              <a:solidFill>
                <a:srgbClr val="FF0000"/>
              </a:solidFill>
            </a:endParaRPr>
          </a:p>
          <a:p>
            <a:pPr marL="457200" indent="-457200" algn="just"/>
            <a:r>
              <a:rPr lang="en-US" b="1" i="1" dirty="0" smtClean="0">
                <a:solidFill>
                  <a:srgbClr val="FF0000"/>
                </a:solidFill>
              </a:rPr>
              <a:t>The </a:t>
            </a:r>
            <a:r>
              <a:rPr lang="en-US" b="1" i="1" dirty="0" err="1" smtClean="0">
                <a:solidFill>
                  <a:srgbClr val="FF0000"/>
                </a:solidFill>
              </a:rPr>
              <a:t>Busan</a:t>
            </a:r>
            <a:r>
              <a:rPr lang="en-US" b="1" i="1" dirty="0" smtClean="0">
                <a:solidFill>
                  <a:srgbClr val="FF0000"/>
                </a:solidFill>
              </a:rPr>
              <a:t> Pledge for Action on Children’s Environmental Health;</a:t>
            </a:r>
          </a:p>
          <a:p>
            <a:pPr marL="457200" indent="-457200" algn="just"/>
            <a:endParaRPr lang="en-US" b="1" i="1" dirty="0" smtClean="0">
              <a:solidFill>
                <a:srgbClr val="FF0000"/>
              </a:solidFill>
            </a:endParaRPr>
          </a:p>
          <a:p>
            <a:pPr marL="457200" indent="-457200" algn="just"/>
            <a:r>
              <a:rPr lang="en-US" b="1" i="1" dirty="0" smtClean="0">
                <a:solidFill>
                  <a:srgbClr val="FF0000"/>
                </a:solidFill>
              </a:rPr>
              <a:t>The Geneva Declaration on E-Waste and Children’s </a:t>
            </a:r>
            <a:r>
              <a:rPr lang="en-US" b="1" i="1" dirty="0" smtClean="0">
                <a:solidFill>
                  <a:srgbClr val="FF0000"/>
                </a:solidFill>
              </a:rPr>
              <a:t>Heath;</a:t>
            </a:r>
          </a:p>
          <a:p>
            <a:pPr marL="457200" indent="-457200" algn="just"/>
            <a:endParaRPr lang="en-US" b="1" i="1" dirty="0" smtClean="0">
              <a:solidFill>
                <a:srgbClr val="FF0000"/>
              </a:solidFill>
            </a:endParaRPr>
          </a:p>
          <a:p>
            <a:pPr marL="457200" indent="-457200" algn="just"/>
            <a:r>
              <a:rPr lang="en-US" b="1" i="1" dirty="0" err="1" smtClean="0">
                <a:solidFill>
                  <a:srgbClr val="FF0000"/>
                </a:solidFill>
              </a:rPr>
              <a:t>Cartegna</a:t>
            </a:r>
            <a:r>
              <a:rPr lang="en-US" b="1" i="1" dirty="0" smtClean="0">
                <a:solidFill>
                  <a:srgbClr val="FF0000"/>
                </a:solidFill>
              </a:rPr>
              <a:t> Declaration on Prevention and Minimization of Hazardous Wastes.</a:t>
            </a:r>
            <a:endParaRPr lang="en-US" b="1" i="1" dirty="0" smtClean="0">
              <a:solidFill>
                <a:srgbClr val="FF0000"/>
              </a:solidFill>
            </a:endParaRPr>
          </a:p>
          <a:p>
            <a:pPr marL="457200" indent="-457200" algn="just"/>
            <a:endParaRPr lang="en-US" b="1" i="1" dirty="0" smtClean="0">
              <a:solidFill>
                <a:srgbClr val="FF0000"/>
              </a:solidFill>
            </a:endParaRPr>
          </a:p>
          <a:p>
            <a:pPr marL="457200" indent="-457200" algn="just"/>
            <a:endParaRPr lang="en-US" b="1" i="1" dirty="0" smtClean="0">
              <a:solidFill>
                <a:srgbClr val="FF0000"/>
              </a:solidFill>
            </a:endParaRPr>
          </a:p>
          <a:p>
            <a:pPr marL="457200" indent="-457200" algn="just">
              <a:buNone/>
            </a:pPr>
            <a:endParaRPr lang="en-US" b="1" i="1" dirty="0" smtClean="0">
              <a:solidFill>
                <a:srgbClr val="FF0000"/>
              </a:solidFill>
            </a:endParaRPr>
          </a:p>
          <a:p>
            <a:pPr marL="457200" indent="-457200" algn="just"/>
            <a:endParaRPr lang="en-US" dirty="0" smtClean="0"/>
          </a:p>
          <a:p>
            <a:pPr marL="457200" indent="-457200" algn="just"/>
            <a:endParaRPr lang="en-US" dirty="0" smtClean="0"/>
          </a:p>
          <a:p>
            <a:pPr marL="1143000" indent="-628650" algn="just">
              <a:buNone/>
            </a:pPr>
            <a:endParaRPr lang="en-US" dirty="0" smtClean="0"/>
          </a:p>
        </p:txBody>
      </p:sp>
      <p:sp>
        <p:nvSpPr>
          <p:cNvPr id="4" name="Slide Number Placeholder 3"/>
          <p:cNvSpPr>
            <a:spLocks noGrp="1"/>
          </p:cNvSpPr>
          <p:nvPr>
            <p:ph type="sldNum" sz="quarter" idx="12"/>
          </p:nvPr>
        </p:nvSpPr>
        <p:spPr/>
        <p:txBody>
          <a:bodyPr/>
          <a:lstStyle/>
          <a:p>
            <a:fld id="{126C2163-179B-4320-894E-DCE8F99EAFC3}" type="slidenum">
              <a:rPr lang="en-US" smtClean="0"/>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mgstocks.com/wp-content/uploads/2013/10/Green-wave-abstract-backgrounds-for-powerpoint-template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0" y="0"/>
            <a:ext cx="9144000" cy="914400"/>
          </a:xfrm>
        </p:spPr>
        <p:txBody>
          <a:bodyPr>
            <a:normAutofit/>
          </a:bodyPr>
          <a:lstStyle/>
          <a:p>
            <a:pPr marL="457200" indent="-457200">
              <a:buFont typeface="Wingdings" pitchFamily="2" charset="2"/>
              <a:buChar char="Ø"/>
            </a:pPr>
            <a:r>
              <a:rPr lang="en-US" sz="2800" b="1" dirty="0" smtClean="0">
                <a:solidFill>
                  <a:schemeClr val="accent2"/>
                </a:solidFill>
              </a:rPr>
              <a:t>Policy </a:t>
            </a:r>
            <a:r>
              <a:rPr lang="en-US" sz="2800" b="1" dirty="0" smtClean="0">
                <a:solidFill>
                  <a:schemeClr val="accent2"/>
                </a:solidFill>
              </a:rPr>
              <a:t>Approaches Guiding Legal Framework</a:t>
            </a:r>
            <a:endParaRPr lang="en-US" sz="2800" b="1" dirty="0">
              <a:solidFill>
                <a:schemeClr val="accent2"/>
              </a:solidFill>
            </a:endParaRPr>
          </a:p>
        </p:txBody>
      </p:sp>
      <p:sp>
        <p:nvSpPr>
          <p:cNvPr id="3" name="Content Placeholder 2"/>
          <p:cNvSpPr>
            <a:spLocks noGrp="1"/>
          </p:cNvSpPr>
          <p:nvPr>
            <p:ph idx="1"/>
          </p:nvPr>
        </p:nvSpPr>
        <p:spPr>
          <a:xfrm>
            <a:off x="0" y="914400"/>
            <a:ext cx="9144000" cy="5943600"/>
          </a:xfrm>
        </p:spPr>
        <p:txBody>
          <a:bodyPr>
            <a:normAutofit fontScale="62500" lnSpcReduction="20000"/>
          </a:bodyPr>
          <a:lstStyle/>
          <a:p>
            <a:pPr marL="457200" indent="-457200" algn="just"/>
            <a:r>
              <a:rPr lang="en-US" b="1" i="1" dirty="0" smtClean="0"/>
              <a:t>Extended Producer Responsibility (EPR)</a:t>
            </a:r>
          </a:p>
          <a:p>
            <a:pPr marL="1081088" indent="-619125" algn="just">
              <a:buFont typeface="Arial" pitchFamily="34" charset="0"/>
              <a:buChar char="−"/>
            </a:pPr>
            <a:r>
              <a:rPr lang="en-US" dirty="0" smtClean="0"/>
              <a:t>Promotes the </a:t>
            </a:r>
            <a:r>
              <a:rPr lang="en-US" dirty="0" smtClean="0"/>
              <a:t>“3 </a:t>
            </a:r>
            <a:r>
              <a:rPr lang="en-US" dirty="0" smtClean="0"/>
              <a:t>Rs”: Reduce, Reuse and Recycle;</a:t>
            </a:r>
          </a:p>
          <a:p>
            <a:pPr marL="1081088" indent="-619125" algn="just">
              <a:buFont typeface="Arial" pitchFamily="34" charset="0"/>
              <a:buChar char="−"/>
            </a:pPr>
            <a:r>
              <a:rPr lang="en-US" dirty="0" smtClean="0"/>
              <a:t>Shifts responsibility  of safe e-waste recycling pathway from government to producers;</a:t>
            </a:r>
          </a:p>
          <a:p>
            <a:pPr marL="1081088" indent="-619125" algn="just">
              <a:buNone/>
            </a:pPr>
            <a:endParaRPr lang="en-US" dirty="0" smtClean="0"/>
          </a:p>
          <a:p>
            <a:pPr marL="457200" indent="-457200" algn="just"/>
            <a:r>
              <a:rPr lang="en-US" b="1" i="1" dirty="0" smtClean="0"/>
              <a:t>Life Cycle Assessment (LCA)</a:t>
            </a:r>
          </a:p>
          <a:p>
            <a:pPr marL="1081088" indent="-619125" algn="just">
              <a:buFont typeface="Arial" pitchFamily="34" charset="0"/>
              <a:buChar char="−"/>
            </a:pPr>
            <a:r>
              <a:rPr lang="en-US" dirty="0" smtClean="0"/>
              <a:t>Cradle-to-grave approach to consider environmental and total impact of  a product;</a:t>
            </a:r>
          </a:p>
          <a:p>
            <a:pPr marL="1081088" indent="-619125" algn="just">
              <a:buFont typeface="Arial" pitchFamily="34" charset="0"/>
              <a:buChar char="−"/>
            </a:pPr>
            <a:r>
              <a:rPr lang="en-US" dirty="0" smtClean="0"/>
              <a:t>Lack of inventory data is a major problem that undermines the LCA.</a:t>
            </a:r>
          </a:p>
          <a:p>
            <a:pPr marL="1081088" indent="-619125" algn="just">
              <a:buFont typeface="Arial" pitchFamily="34" charset="0"/>
              <a:buChar char="−"/>
            </a:pPr>
            <a:endParaRPr lang="en-US" dirty="0" smtClean="0"/>
          </a:p>
          <a:p>
            <a:pPr marL="457200" indent="-457200" algn="just"/>
            <a:r>
              <a:rPr lang="en-US" b="1" i="1" dirty="0" smtClean="0"/>
              <a:t>Material Flow Analysis (MFA)</a:t>
            </a:r>
          </a:p>
          <a:p>
            <a:pPr marL="1081088" indent="-619125" algn="just">
              <a:buFont typeface="Arial" pitchFamily="34" charset="0"/>
              <a:buChar char="−"/>
            </a:pPr>
            <a:r>
              <a:rPr lang="en-US" dirty="0" smtClean="0"/>
              <a:t>Traces a substance from production to application to recycling and disposal;</a:t>
            </a:r>
          </a:p>
          <a:p>
            <a:pPr marL="1081088" indent="-619125" algn="just">
              <a:buFont typeface="Arial" pitchFamily="34" charset="0"/>
              <a:buChar char="−"/>
            </a:pPr>
            <a:r>
              <a:rPr lang="en-US" dirty="0" smtClean="0"/>
              <a:t>Very cumbersome to trace </a:t>
            </a:r>
            <a:r>
              <a:rPr lang="en-US" dirty="0" smtClean="0"/>
              <a:t>substances.</a:t>
            </a:r>
            <a:endParaRPr lang="en-US" dirty="0" smtClean="0"/>
          </a:p>
          <a:p>
            <a:pPr marL="1081088" indent="-619125" algn="just">
              <a:buFont typeface="Arial" pitchFamily="34" charset="0"/>
              <a:buChar char="−"/>
            </a:pPr>
            <a:endParaRPr lang="en-US" dirty="0" smtClean="0"/>
          </a:p>
          <a:p>
            <a:pPr marL="457200" indent="-457200" algn="just"/>
            <a:r>
              <a:rPr lang="en-US" b="1" i="1" dirty="0" smtClean="0"/>
              <a:t>Multi </a:t>
            </a:r>
            <a:r>
              <a:rPr lang="en-US" b="1" i="1" dirty="0" smtClean="0"/>
              <a:t>Criteria </a:t>
            </a:r>
            <a:r>
              <a:rPr lang="en-US" b="1" i="1" dirty="0" smtClean="0"/>
              <a:t>Analysis (MCA)</a:t>
            </a:r>
          </a:p>
          <a:p>
            <a:pPr marL="1081088" indent="-619125" algn="just">
              <a:buFont typeface="Arial" pitchFamily="34" charset="0"/>
              <a:buChar char="−"/>
            </a:pPr>
            <a:r>
              <a:rPr lang="en-US" dirty="0" smtClean="0"/>
              <a:t>Allows for </a:t>
            </a:r>
            <a:r>
              <a:rPr lang="en-US" dirty="0" smtClean="0"/>
              <a:t>consideration </a:t>
            </a:r>
            <a:r>
              <a:rPr lang="en-US" dirty="0" smtClean="0"/>
              <a:t>of different solutions and alternatives based on cost and benefits;</a:t>
            </a:r>
          </a:p>
          <a:p>
            <a:pPr marL="1081088" indent="-619125" algn="just">
              <a:buFont typeface="Arial" pitchFamily="34" charset="0"/>
              <a:buChar char="−"/>
            </a:pPr>
            <a:r>
              <a:rPr lang="en-US" dirty="0" smtClean="0"/>
              <a:t>For instance, MCA will warn on banning informal recycling.</a:t>
            </a:r>
          </a:p>
          <a:p>
            <a:pPr marL="1081088" indent="-619125" algn="just">
              <a:buFont typeface="Arial" pitchFamily="34" charset="0"/>
              <a:buChar char="−"/>
            </a:pPr>
            <a:endParaRPr lang="en-US" sz="3100" dirty="0" smtClean="0"/>
          </a:p>
          <a:p>
            <a:pPr marL="1081088" indent="-619125" algn="just">
              <a:buFont typeface="Arial" pitchFamily="34" charset="0"/>
              <a:buChar char="−"/>
            </a:pPr>
            <a:endParaRPr lang="en-US" sz="3100" dirty="0" smtClean="0"/>
          </a:p>
          <a:p>
            <a:pPr marL="1081088" indent="-619125" algn="just">
              <a:buFont typeface="Arial" pitchFamily="34" charset="0"/>
              <a:buChar char="−"/>
            </a:pPr>
            <a:endParaRPr lang="en-US" sz="3100" dirty="0" smtClean="0"/>
          </a:p>
          <a:p>
            <a:pPr marL="1081088" indent="-619125" algn="just">
              <a:buNone/>
            </a:pPr>
            <a:endParaRPr lang="en-US" sz="3100" dirty="0" smtClean="0"/>
          </a:p>
          <a:p>
            <a:pPr marL="1081088" indent="-619125" algn="just">
              <a:buNone/>
            </a:pPr>
            <a:endParaRPr lang="en-US" sz="3100" dirty="0" smtClean="0"/>
          </a:p>
          <a:p>
            <a:pPr marL="457200" indent="-457200" algn="just"/>
            <a:endParaRPr lang="en-US" dirty="0" smtClean="0"/>
          </a:p>
          <a:p>
            <a:pPr marL="457200" indent="-457200" algn="just"/>
            <a:endParaRPr lang="en-US" dirty="0" smtClean="0"/>
          </a:p>
          <a:p>
            <a:pPr marL="1143000" indent="-628650" algn="just">
              <a:buNone/>
            </a:pPr>
            <a:endParaRPr lang="en-US" dirty="0" smtClean="0"/>
          </a:p>
        </p:txBody>
      </p:sp>
      <p:sp>
        <p:nvSpPr>
          <p:cNvPr id="4" name="Slide Number Placeholder 3"/>
          <p:cNvSpPr>
            <a:spLocks noGrp="1"/>
          </p:cNvSpPr>
          <p:nvPr>
            <p:ph type="sldNum" sz="quarter" idx="12"/>
          </p:nvPr>
        </p:nvSpPr>
        <p:spPr/>
        <p:txBody>
          <a:bodyPr/>
          <a:lstStyle/>
          <a:p>
            <a:fld id="{126C2163-179B-4320-894E-DCE8F99EAFC3}" type="slidenum">
              <a:rPr lang="en-US" smtClean="0"/>
              <a:pPr/>
              <a:t>16</a:t>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mgstocks.com/wp-content/uploads/2013/10/Green-wave-abstract-backgrounds-for-powerpoint-template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0" y="0"/>
            <a:ext cx="9144000" cy="914400"/>
          </a:xfrm>
        </p:spPr>
        <p:txBody>
          <a:bodyPr>
            <a:normAutofit/>
          </a:bodyPr>
          <a:lstStyle/>
          <a:p>
            <a:pPr marL="457200" indent="-457200">
              <a:buFont typeface="Wingdings" pitchFamily="2" charset="2"/>
              <a:buChar char="Ø"/>
            </a:pPr>
            <a:r>
              <a:rPr lang="en-US" sz="2800" b="1" dirty="0" smtClean="0">
                <a:solidFill>
                  <a:schemeClr val="accent2"/>
                </a:solidFill>
              </a:rPr>
              <a:t>Existing Policy Perspectives</a:t>
            </a:r>
            <a:endParaRPr lang="en-US" sz="2800" b="1" dirty="0">
              <a:solidFill>
                <a:schemeClr val="accent2"/>
              </a:solidFill>
            </a:endParaRPr>
          </a:p>
        </p:txBody>
      </p:sp>
      <p:sp>
        <p:nvSpPr>
          <p:cNvPr id="3" name="Content Placeholder 2"/>
          <p:cNvSpPr>
            <a:spLocks noGrp="1"/>
          </p:cNvSpPr>
          <p:nvPr>
            <p:ph idx="1"/>
          </p:nvPr>
        </p:nvSpPr>
        <p:spPr>
          <a:xfrm>
            <a:off x="0" y="914400"/>
            <a:ext cx="9144000" cy="5943600"/>
          </a:xfrm>
        </p:spPr>
        <p:txBody>
          <a:bodyPr>
            <a:normAutofit lnSpcReduction="10000"/>
          </a:bodyPr>
          <a:lstStyle/>
          <a:p>
            <a:pPr marL="457200" indent="-457200" algn="just"/>
            <a:r>
              <a:rPr lang="en-US" dirty="0" smtClean="0"/>
              <a:t>European Union has EPR as its fundamental principle;</a:t>
            </a:r>
          </a:p>
          <a:p>
            <a:pPr marL="457200" indent="-457200" algn="just"/>
            <a:endParaRPr lang="en-US" dirty="0" smtClean="0"/>
          </a:p>
          <a:p>
            <a:pPr marL="457200" indent="-457200" algn="just"/>
            <a:r>
              <a:rPr lang="en-US" dirty="0" smtClean="0"/>
              <a:t>Japan’s regulations is specific on “Re-use Recycling and Recovery”,</a:t>
            </a:r>
          </a:p>
          <a:p>
            <a:pPr marL="457200" indent="-457200" algn="just"/>
            <a:endParaRPr lang="en-US" dirty="0" smtClean="0"/>
          </a:p>
          <a:p>
            <a:pPr marL="457200" indent="-457200" algn="just"/>
            <a:r>
              <a:rPr lang="en-US" dirty="0" smtClean="0"/>
              <a:t>Canada, USA, Australia are moving towards “EPR”;</a:t>
            </a:r>
          </a:p>
          <a:p>
            <a:pPr marL="457200" indent="-457200" algn="just"/>
            <a:endParaRPr lang="en-US" dirty="0" smtClean="0"/>
          </a:p>
          <a:p>
            <a:pPr marL="457200" indent="-457200" algn="just"/>
            <a:r>
              <a:rPr lang="en-US" dirty="0" smtClean="0"/>
              <a:t>Africa is also moving towards “EPR”</a:t>
            </a:r>
          </a:p>
          <a:p>
            <a:pPr marL="914400" indent="-452438" algn="just">
              <a:buFont typeface="Arial" pitchFamily="34" charset="0"/>
              <a:buChar char="−"/>
            </a:pPr>
            <a:r>
              <a:rPr lang="en-US" dirty="0" smtClean="0"/>
              <a:t>Limited on influence.</a:t>
            </a:r>
            <a:endParaRPr lang="en-US" dirty="0" smtClean="0"/>
          </a:p>
          <a:p>
            <a:pPr marL="1081088" indent="-619125" algn="just">
              <a:buFont typeface="Arial" pitchFamily="34" charset="0"/>
              <a:buChar char="−"/>
            </a:pPr>
            <a:endParaRPr lang="en-US" sz="3100" dirty="0" smtClean="0"/>
          </a:p>
          <a:p>
            <a:pPr marL="1081088" indent="-619125" algn="just">
              <a:buFont typeface="Arial" pitchFamily="34" charset="0"/>
              <a:buChar char="−"/>
            </a:pPr>
            <a:endParaRPr lang="en-US" sz="3100" dirty="0" smtClean="0"/>
          </a:p>
          <a:p>
            <a:pPr marL="1081088" indent="-619125" algn="just">
              <a:buFont typeface="Arial" pitchFamily="34" charset="0"/>
              <a:buChar char="−"/>
            </a:pPr>
            <a:endParaRPr lang="en-US" sz="3100" dirty="0" smtClean="0"/>
          </a:p>
          <a:p>
            <a:pPr marL="1081088" indent="-619125" algn="just">
              <a:buNone/>
            </a:pPr>
            <a:endParaRPr lang="en-US" sz="3100" dirty="0" smtClean="0"/>
          </a:p>
          <a:p>
            <a:pPr marL="1081088" indent="-619125" algn="just">
              <a:buNone/>
            </a:pPr>
            <a:endParaRPr lang="en-US" sz="3100" dirty="0" smtClean="0"/>
          </a:p>
          <a:p>
            <a:pPr marL="457200" indent="-457200" algn="just"/>
            <a:endParaRPr lang="en-US" dirty="0" smtClean="0"/>
          </a:p>
          <a:p>
            <a:pPr marL="457200" indent="-457200" algn="just"/>
            <a:endParaRPr lang="en-US" dirty="0" smtClean="0"/>
          </a:p>
          <a:p>
            <a:pPr marL="1143000" indent="-628650" algn="just">
              <a:buNone/>
            </a:pPr>
            <a:endParaRPr lang="en-US" dirty="0" smtClean="0"/>
          </a:p>
        </p:txBody>
      </p:sp>
      <p:sp>
        <p:nvSpPr>
          <p:cNvPr id="4" name="Slide Number Placeholder 3"/>
          <p:cNvSpPr>
            <a:spLocks noGrp="1"/>
          </p:cNvSpPr>
          <p:nvPr>
            <p:ph type="sldNum" sz="quarter" idx="12"/>
          </p:nvPr>
        </p:nvSpPr>
        <p:spPr/>
        <p:txBody>
          <a:bodyPr/>
          <a:lstStyle/>
          <a:p>
            <a:fld id="{126C2163-179B-4320-894E-DCE8F99EAFC3}" type="slidenum">
              <a:rPr lang="en-US" smtClean="0"/>
              <a:pPr/>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mgstocks.com/wp-content/uploads/2013/10/Green-wave-abstract-backgrounds-for-powerpoint-template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0" y="0"/>
            <a:ext cx="9144000" cy="914400"/>
          </a:xfrm>
        </p:spPr>
        <p:txBody>
          <a:bodyPr>
            <a:normAutofit/>
          </a:bodyPr>
          <a:lstStyle/>
          <a:p>
            <a:pPr marL="457200" indent="-457200">
              <a:buFont typeface="Wingdings" pitchFamily="2" charset="2"/>
              <a:buChar char="Ø"/>
            </a:pPr>
            <a:r>
              <a:rPr lang="en-US" sz="2800" b="1" dirty="0" smtClean="0">
                <a:solidFill>
                  <a:schemeClr val="accent2"/>
                </a:solidFill>
              </a:rPr>
              <a:t>Elements of Extended Producer Responsibility</a:t>
            </a:r>
            <a:endParaRPr lang="en-US" sz="2800" b="1" dirty="0">
              <a:solidFill>
                <a:schemeClr val="accent2"/>
              </a:solidFill>
            </a:endParaRPr>
          </a:p>
        </p:txBody>
      </p:sp>
      <p:sp>
        <p:nvSpPr>
          <p:cNvPr id="3" name="Content Placeholder 2"/>
          <p:cNvSpPr>
            <a:spLocks noGrp="1"/>
          </p:cNvSpPr>
          <p:nvPr>
            <p:ph idx="1"/>
          </p:nvPr>
        </p:nvSpPr>
        <p:spPr>
          <a:xfrm>
            <a:off x="0" y="914400"/>
            <a:ext cx="9144000" cy="5943600"/>
          </a:xfrm>
        </p:spPr>
        <p:txBody>
          <a:bodyPr>
            <a:normAutofit fontScale="92500" lnSpcReduction="20000"/>
          </a:bodyPr>
          <a:lstStyle/>
          <a:p>
            <a:pPr marL="457200" indent="-457200" algn="just"/>
            <a:endParaRPr lang="en-US" sz="600" dirty="0" smtClean="0"/>
          </a:p>
          <a:p>
            <a:pPr marL="457200" indent="-457200" algn="just"/>
            <a:r>
              <a:rPr lang="en-US" sz="2900" b="1" i="1" dirty="0" smtClean="0">
                <a:solidFill>
                  <a:srgbClr val="FF0000"/>
                </a:solidFill>
              </a:rPr>
              <a:t>Collection Systems</a:t>
            </a:r>
            <a:r>
              <a:rPr lang="en-US" dirty="0" smtClean="0"/>
              <a:t> - </a:t>
            </a:r>
          </a:p>
          <a:p>
            <a:pPr marL="457200" indent="-457200" algn="just"/>
            <a:endParaRPr lang="en-US" dirty="0" smtClean="0"/>
          </a:p>
          <a:p>
            <a:pPr marL="457200" indent="-457200" algn="just"/>
            <a:endParaRPr lang="en-US" dirty="0" smtClean="0"/>
          </a:p>
          <a:p>
            <a:pPr marL="457200" indent="-457200" algn="just"/>
            <a:endParaRPr lang="en-US" dirty="0" smtClean="0"/>
          </a:p>
          <a:p>
            <a:pPr marL="457200" indent="-457200" algn="just"/>
            <a:endParaRPr lang="en-US" sz="600" dirty="0" smtClean="0"/>
          </a:p>
          <a:p>
            <a:pPr marL="457200" indent="-457200" algn="just"/>
            <a:endParaRPr lang="en-US" sz="600" dirty="0" smtClean="0"/>
          </a:p>
          <a:p>
            <a:pPr marL="457200" indent="-457200" algn="just"/>
            <a:r>
              <a:rPr lang="en-US" b="1" i="1" dirty="0" smtClean="0">
                <a:solidFill>
                  <a:srgbClr val="FF0000"/>
                </a:solidFill>
              </a:rPr>
              <a:t>A national Registry </a:t>
            </a:r>
            <a:r>
              <a:rPr lang="en-US" dirty="0" smtClean="0"/>
              <a:t>– maintains a register of producers, recyclers, waste </a:t>
            </a:r>
            <a:r>
              <a:rPr lang="en-US" dirty="0" err="1" smtClean="0"/>
              <a:t>organisation</a:t>
            </a:r>
            <a:r>
              <a:rPr lang="en-US" dirty="0" smtClean="0"/>
              <a:t> and inventory of WEEE;</a:t>
            </a:r>
          </a:p>
          <a:p>
            <a:pPr marL="457200" indent="-457200" algn="just"/>
            <a:endParaRPr lang="en-US" dirty="0" smtClean="0"/>
          </a:p>
          <a:p>
            <a:pPr marL="457200" indent="-457200" algn="just"/>
            <a:r>
              <a:rPr lang="en-US" b="1" i="1" dirty="0" smtClean="0">
                <a:solidFill>
                  <a:srgbClr val="FF0000"/>
                </a:solidFill>
              </a:rPr>
              <a:t>Logistics</a:t>
            </a:r>
            <a:r>
              <a:rPr lang="en-US" dirty="0" smtClean="0"/>
              <a:t> – Seeks to address business to consumer (B2C) or business to business (B2B)</a:t>
            </a:r>
          </a:p>
          <a:p>
            <a:pPr marL="1257300" lvl="2" indent="-457200" algn="just">
              <a:buFont typeface="Arial" pitchFamily="34" charset="0"/>
              <a:buChar char="−"/>
            </a:pPr>
            <a:r>
              <a:rPr lang="en-US" dirty="0" smtClean="0"/>
              <a:t>Municipal sites (B2C)</a:t>
            </a:r>
          </a:p>
          <a:p>
            <a:pPr marL="1257300" lvl="2" indent="-457200" algn="just">
              <a:buFont typeface="Arial" pitchFamily="34" charset="0"/>
              <a:buChar char="−"/>
            </a:pPr>
            <a:r>
              <a:rPr lang="en-US" dirty="0" smtClean="0"/>
              <a:t>In-store retailer take back scheme  (B2C and B2B)</a:t>
            </a:r>
          </a:p>
          <a:p>
            <a:pPr marL="1257300" lvl="2" indent="-457200" algn="just">
              <a:buFont typeface="Arial" pitchFamily="34" charset="0"/>
              <a:buChar char="−"/>
            </a:pPr>
            <a:r>
              <a:rPr lang="en-US" dirty="0" smtClean="0"/>
              <a:t>Producer take back scheme (B2B).</a:t>
            </a:r>
          </a:p>
          <a:p>
            <a:pPr marL="1081088" indent="-619125" algn="just">
              <a:buNone/>
            </a:pPr>
            <a:endParaRPr lang="en-US" sz="3100" dirty="0" smtClean="0"/>
          </a:p>
          <a:p>
            <a:pPr marL="1081088" indent="-619125" algn="just">
              <a:buFont typeface="Arial" pitchFamily="34" charset="0"/>
              <a:buChar char="−"/>
            </a:pPr>
            <a:endParaRPr lang="en-US" sz="3100" dirty="0" smtClean="0"/>
          </a:p>
          <a:p>
            <a:pPr marL="1081088" indent="-619125" algn="just">
              <a:buFont typeface="Arial" pitchFamily="34" charset="0"/>
              <a:buChar char="−"/>
            </a:pPr>
            <a:endParaRPr lang="en-US" sz="3100" dirty="0" smtClean="0"/>
          </a:p>
          <a:p>
            <a:pPr marL="1081088" indent="-619125" algn="just">
              <a:buNone/>
            </a:pPr>
            <a:endParaRPr lang="en-US" sz="3100" dirty="0" smtClean="0"/>
          </a:p>
          <a:p>
            <a:pPr marL="1081088" indent="-619125" algn="just">
              <a:buNone/>
            </a:pPr>
            <a:endParaRPr lang="en-US" sz="3100" dirty="0" smtClean="0"/>
          </a:p>
          <a:p>
            <a:pPr marL="457200" indent="-457200" algn="just"/>
            <a:endParaRPr lang="en-US" dirty="0" smtClean="0"/>
          </a:p>
          <a:p>
            <a:pPr marL="457200" indent="-457200" algn="just"/>
            <a:endParaRPr lang="en-US" dirty="0" smtClean="0"/>
          </a:p>
          <a:p>
            <a:pPr marL="1143000" indent="-628650" algn="just">
              <a:buNone/>
            </a:pPr>
            <a:endParaRPr lang="en-US" dirty="0" smtClean="0"/>
          </a:p>
        </p:txBody>
      </p:sp>
      <p:sp>
        <p:nvSpPr>
          <p:cNvPr id="4" name="Slide Number Placeholder 3"/>
          <p:cNvSpPr>
            <a:spLocks noGrp="1"/>
          </p:cNvSpPr>
          <p:nvPr>
            <p:ph type="sldNum" sz="quarter" idx="12"/>
          </p:nvPr>
        </p:nvSpPr>
        <p:spPr/>
        <p:txBody>
          <a:bodyPr/>
          <a:lstStyle/>
          <a:p>
            <a:fld id="{126C2163-179B-4320-894E-DCE8F99EAFC3}" type="slidenum">
              <a:rPr lang="en-US" smtClean="0"/>
              <a:pPr/>
              <a:t>18</a:t>
            </a:fld>
            <a:endParaRPr lang="en-US" dirty="0"/>
          </a:p>
        </p:txBody>
      </p:sp>
      <p:grpSp>
        <p:nvGrpSpPr>
          <p:cNvPr id="12" name="Group 11"/>
          <p:cNvGrpSpPr/>
          <p:nvPr/>
        </p:nvGrpSpPr>
        <p:grpSpPr>
          <a:xfrm>
            <a:off x="4267200" y="956192"/>
            <a:ext cx="533400" cy="1025008"/>
            <a:chOff x="4267200" y="1143000"/>
            <a:chExt cx="533400" cy="609600"/>
          </a:xfrm>
        </p:grpSpPr>
        <p:cxnSp>
          <p:nvCxnSpPr>
            <p:cNvPr id="8" name="Straight Connector 7"/>
            <p:cNvCxnSpPr/>
            <p:nvPr/>
          </p:nvCxnSpPr>
          <p:spPr>
            <a:xfrm>
              <a:off x="4267200" y="1143000"/>
              <a:ext cx="0" cy="609600"/>
            </a:xfrm>
            <a:prstGeom prst="line">
              <a:avLst/>
            </a:prstGeom>
          </p:spPr>
          <p:style>
            <a:lnRef idx="3">
              <a:schemeClr val="accent4"/>
            </a:lnRef>
            <a:fillRef idx="0">
              <a:schemeClr val="accent4"/>
            </a:fillRef>
            <a:effectRef idx="2">
              <a:schemeClr val="accent4"/>
            </a:effectRef>
            <a:fontRef idx="minor">
              <a:schemeClr val="tx1"/>
            </a:fontRef>
          </p:style>
        </p:cxnSp>
        <p:cxnSp>
          <p:nvCxnSpPr>
            <p:cNvPr id="10" name="Straight Connector 9"/>
            <p:cNvCxnSpPr/>
            <p:nvPr/>
          </p:nvCxnSpPr>
          <p:spPr>
            <a:xfrm>
              <a:off x="4267200" y="1143000"/>
              <a:ext cx="533400" cy="0"/>
            </a:xfrm>
            <a:prstGeom prst="line">
              <a:avLst/>
            </a:prstGeom>
          </p:spPr>
          <p:style>
            <a:lnRef idx="3">
              <a:schemeClr val="accent4"/>
            </a:lnRef>
            <a:fillRef idx="0">
              <a:schemeClr val="accent4"/>
            </a:fillRef>
            <a:effectRef idx="2">
              <a:schemeClr val="accent4"/>
            </a:effectRef>
            <a:fontRef idx="minor">
              <a:schemeClr val="tx1"/>
            </a:fontRef>
          </p:style>
        </p:cxnSp>
        <p:cxnSp>
          <p:nvCxnSpPr>
            <p:cNvPr id="11" name="Straight Connector 10"/>
            <p:cNvCxnSpPr/>
            <p:nvPr/>
          </p:nvCxnSpPr>
          <p:spPr>
            <a:xfrm>
              <a:off x="4267200" y="1752600"/>
              <a:ext cx="533400" cy="0"/>
            </a:xfrm>
            <a:prstGeom prst="line">
              <a:avLst/>
            </a:prstGeom>
          </p:spPr>
          <p:style>
            <a:lnRef idx="3">
              <a:schemeClr val="accent4"/>
            </a:lnRef>
            <a:fillRef idx="0">
              <a:schemeClr val="accent4"/>
            </a:fillRef>
            <a:effectRef idx="2">
              <a:schemeClr val="accent4"/>
            </a:effectRef>
            <a:fontRef idx="minor">
              <a:schemeClr val="tx1"/>
            </a:fontRef>
          </p:style>
        </p:cxnSp>
      </p:grpSp>
      <p:sp>
        <p:nvSpPr>
          <p:cNvPr id="13" name="TextBox 12"/>
          <p:cNvSpPr txBox="1"/>
          <p:nvPr/>
        </p:nvSpPr>
        <p:spPr>
          <a:xfrm>
            <a:off x="4876800" y="838200"/>
            <a:ext cx="4038600" cy="646331"/>
          </a:xfrm>
          <a:prstGeom prst="rect">
            <a:avLst/>
          </a:prstGeom>
          <a:noFill/>
        </p:spPr>
        <p:txBody>
          <a:bodyPr wrap="square" rtlCol="0">
            <a:spAutoFit/>
          </a:bodyPr>
          <a:lstStyle/>
          <a:p>
            <a:pPr algn="just"/>
            <a:r>
              <a:rPr lang="en-US" dirty="0" smtClean="0"/>
              <a:t>Collective systems (collects and recycles) </a:t>
            </a:r>
            <a:endParaRPr lang="en-US" dirty="0"/>
          </a:p>
        </p:txBody>
      </p:sp>
      <p:sp>
        <p:nvSpPr>
          <p:cNvPr id="14" name="TextBox 13"/>
          <p:cNvSpPr txBox="1"/>
          <p:nvPr/>
        </p:nvSpPr>
        <p:spPr>
          <a:xfrm>
            <a:off x="4901384" y="1728000"/>
            <a:ext cx="4038600" cy="1200329"/>
          </a:xfrm>
          <a:prstGeom prst="rect">
            <a:avLst/>
          </a:prstGeom>
          <a:noFill/>
        </p:spPr>
        <p:txBody>
          <a:bodyPr wrap="square" rtlCol="0">
            <a:spAutoFit/>
          </a:bodyPr>
          <a:lstStyle/>
          <a:p>
            <a:pPr algn="just"/>
            <a:r>
              <a:rPr lang="en-US" dirty="0" smtClean="0"/>
              <a:t>Clearing house system (multiple partners of producers, recyclers and waste management companies provide services on competitive basis. </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mgstocks.com/wp-content/uploads/2013/10/Green-wave-abstract-backgrounds-for-powerpoint-template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0" y="0"/>
            <a:ext cx="9144000" cy="914400"/>
          </a:xfrm>
        </p:spPr>
        <p:txBody>
          <a:bodyPr>
            <a:normAutofit/>
          </a:bodyPr>
          <a:lstStyle/>
          <a:p>
            <a:pPr marL="457200" indent="-457200">
              <a:buFont typeface="Wingdings" pitchFamily="2" charset="2"/>
              <a:buChar char="Ø"/>
            </a:pPr>
            <a:r>
              <a:rPr lang="en-US" sz="2800" b="1" dirty="0" smtClean="0">
                <a:solidFill>
                  <a:schemeClr val="accent2"/>
                </a:solidFill>
              </a:rPr>
              <a:t>Peep into the European Union</a:t>
            </a:r>
            <a:endParaRPr lang="en-US" sz="2800" b="1" dirty="0">
              <a:solidFill>
                <a:schemeClr val="accent2"/>
              </a:solidFill>
            </a:endParaRPr>
          </a:p>
        </p:txBody>
      </p:sp>
      <p:sp>
        <p:nvSpPr>
          <p:cNvPr id="3" name="Content Placeholder 2"/>
          <p:cNvSpPr>
            <a:spLocks noGrp="1"/>
          </p:cNvSpPr>
          <p:nvPr>
            <p:ph idx="1"/>
          </p:nvPr>
        </p:nvSpPr>
        <p:spPr>
          <a:xfrm>
            <a:off x="0" y="914400"/>
            <a:ext cx="9144000" cy="5943600"/>
          </a:xfrm>
        </p:spPr>
        <p:txBody>
          <a:bodyPr>
            <a:normAutofit lnSpcReduction="10000"/>
          </a:bodyPr>
          <a:lstStyle/>
          <a:p>
            <a:pPr marL="457200" indent="-457200" algn="just"/>
            <a:r>
              <a:rPr lang="en-US" dirty="0" smtClean="0"/>
              <a:t>Chemical in industrial production are presumed to be innocuous until disproved by scientific study or incident</a:t>
            </a:r>
          </a:p>
          <a:p>
            <a:pPr marL="1031875" indent="-569913" algn="just">
              <a:buFont typeface="Arial" pitchFamily="34" charset="0"/>
              <a:buChar char="†"/>
            </a:pPr>
            <a:endParaRPr lang="en-US" dirty="0" smtClean="0"/>
          </a:p>
          <a:p>
            <a:pPr marL="1031875" indent="-569913" algn="just">
              <a:buFont typeface="Arial" pitchFamily="34" charset="0"/>
              <a:buChar char="†"/>
            </a:pPr>
            <a:r>
              <a:rPr lang="en-US" dirty="0" smtClean="0"/>
              <a:t>Chemicals were presumed “innocent until proven guilty </a:t>
            </a:r>
          </a:p>
          <a:p>
            <a:pPr marL="1031875" indent="-569913" algn="just">
              <a:buFont typeface="Arial" pitchFamily="34" charset="0"/>
              <a:buChar char="†"/>
            </a:pPr>
            <a:endParaRPr lang="en-US" dirty="0" smtClean="0"/>
          </a:p>
          <a:p>
            <a:pPr marL="1031875" indent="-569913" algn="just">
              <a:buFont typeface="Arial" pitchFamily="34" charset="0"/>
              <a:buChar char="†"/>
            </a:pPr>
            <a:r>
              <a:rPr lang="en-US" dirty="0" smtClean="0"/>
              <a:t>Government to prove guilt on case-by-case basis;</a:t>
            </a:r>
          </a:p>
          <a:p>
            <a:pPr marL="1031875" indent="-569913" algn="just">
              <a:buFont typeface="Arial" pitchFamily="34" charset="0"/>
              <a:buChar char="†"/>
            </a:pPr>
            <a:endParaRPr lang="en-US" dirty="0" smtClean="0"/>
          </a:p>
          <a:p>
            <a:pPr marL="1031875" indent="-569913" algn="just">
              <a:buFont typeface="Arial" pitchFamily="34" charset="0"/>
              <a:buChar char="†"/>
            </a:pPr>
            <a:r>
              <a:rPr lang="en-US" dirty="0" smtClean="0"/>
              <a:t>Manifestation of harm years after initial use or exposure.</a:t>
            </a:r>
          </a:p>
          <a:p>
            <a:pPr marL="1031875" indent="-569913" algn="just">
              <a:buFont typeface="Arial" pitchFamily="34" charset="0"/>
              <a:buChar char="†"/>
            </a:pPr>
            <a:endParaRPr lang="en-US" dirty="0" smtClean="0"/>
          </a:p>
          <a:p>
            <a:pPr marL="1081088" indent="-619125" algn="just">
              <a:buFont typeface="Arial" pitchFamily="34" charset="0"/>
              <a:buChar char="−"/>
            </a:pPr>
            <a:endParaRPr lang="en-US" sz="3100" dirty="0" smtClean="0"/>
          </a:p>
          <a:p>
            <a:pPr marL="1081088" indent="-619125" algn="just">
              <a:buFont typeface="Arial" pitchFamily="34" charset="0"/>
              <a:buChar char="−"/>
            </a:pPr>
            <a:endParaRPr lang="en-US" sz="3100" dirty="0" smtClean="0"/>
          </a:p>
          <a:p>
            <a:pPr marL="1081088" indent="-619125" algn="just">
              <a:buFont typeface="Arial" pitchFamily="34" charset="0"/>
              <a:buChar char="−"/>
            </a:pPr>
            <a:endParaRPr lang="en-US" sz="3100" dirty="0" smtClean="0"/>
          </a:p>
          <a:p>
            <a:pPr marL="1081088" indent="-619125" algn="just">
              <a:buNone/>
            </a:pPr>
            <a:endParaRPr lang="en-US" sz="3100" dirty="0" smtClean="0"/>
          </a:p>
          <a:p>
            <a:pPr marL="1081088" indent="-619125" algn="just">
              <a:buNone/>
            </a:pPr>
            <a:endParaRPr lang="en-US" sz="3100" dirty="0" smtClean="0"/>
          </a:p>
          <a:p>
            <a:pPr marL="457200" indent="-457200" algn="just"/>
            <a:endParaRPr lang="en-US" dirty="0" smtClean="0"/>
          </a:p>
          <a:p>
            <a:pPr marL="457200" indent="-457200" algn="just"/>
            <a:endParaRPr lang="en-US" dirty="0" smtClean="0"/>
          </a:p>
          <a:p>
            <a:pPr marL="1143000" indent="-628650" algn="just">
              <a:buNone/>
            </a:pPr>
            <a:endParaRPr lang="en-US" dirty="0" smtClean="0"/>
          </a:p>
        </p:txBody>
      </p:sp>
      <p:sp>
        <p:nvSpPr>
          <p:cNvPr id="4" name="Slide Number Placeholder 3"/>
          <p:cNvSpPr>
            <a:spLocks noGrp="1"/>
          </p:cNvSpPr>
          <p:nvPr>
            <p:ph type="sldNum" sz="quarter" idx="12"/>
          </p:nvPr>
        </p:nvSpPr>
        <p:spPr/>
        <p:txBody>
          <a:bodyPr/>
          <a:lstStyle/>
          <a:p>
            <a:fld id="{126C2163-179B-4320-894E-DCE8F99EAFC3}" type="slidenum">
              <a:rPr lang="en-US" smtClean="0"/>
              <a:pPr/>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mgstocks.com/wp-content/uploads/2013/10/Green-wave-abstract-backgrounds-for-powerpoint-template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0" y="0"/>
            <a:ext cx="9144000" cy="914400"/>
          </a:xfrm>
        </p:spPr>
        <p:txBody>
          <a:bodyPr>
            <a:normAutofit/>
          </a:bodyPr>
          <a:lstStyle/>
          <a:p>
            <a:pPr marL="457200" indent="-457200">
              <a:buFont typeface="Wingdings" pitchFamily="2" charset="2"/>
              <a:buChar char="Ø"/>
            </a:pPr>
            <a:r>
              <a:rPr lang="en-US" sz="2800" b="1" dirty="0" smtClean="0">
                <a:solidFill>
                  <a:schemeClr val="accent2"/>
                </a:solidFill>
              </a:rPr>
              <a:t>Peep into the European Union…</a:t>
            </a:r>
            <a:endParaRPr lang="en-US" sz="2800" b="1" dirty="0">
              <a:solidFill>
                <a:schemeClr val="accent2"/>
              </a:solidFill>
            </a:endParaRPr>
          </a:p>
        </p:txBody>
      </p:sp>
      <p:sp>
        <p:nvSpPr>
          <p:cNvPr id="3" name="Content Placeholder 2"/>
          <p:cNvSpPr>
            <a:spLocks noGrp="1"/>
          </p:cNvSpPr>
          <p:nvPr>
            <p:ph idx="1"/>
          </p:nvPr>
        </p:nvSpPr>
        <p:spPr>
          <a:xfrm>
            <a:off x="0" y="914400"/>
            <a:ext cx="9144000" cy="5943600"/>
          </a:xfrm>
        </p:spPr>
        <p:txBody>
          <a:bodyPr>
            <a:normAutofit fontScale="77500" lnSpcReduction="20000"/>
          </a:bodyPr>
          <a:lstStyle/>
          <a:p>
            <a:pPr marL="457200" indent="-457200" algn="just"/>
            <a:r>
              <a:rPr lang="en-US" dirty="0" smtClean="0"/>
              <a:t>Current approach is captured in </a:t>
            </a:r>
            <a:r>
              <a:rPr lang="en-US" b="1" i="1" dirty="0" err="1" smtClean="0">
                <a:solidFill>
                  <a:srgbClr val="FF0000"/>
                </a:solidFill>
              </a:rPr>
              <a:t>RoHs</a:t>
            </a:r>
            <a:r>
              <a:rPr lang="en-US" dirty="0" smtClean="0"/>
              <a:t> and </a:t>
            </a:r>
            <a:r>
              <a:rPr lang="en-US" b="1" i="1" dirty="0" smtClean="0">
                <a:solidFill>
                  <a:srgbClr val="FF0000"/>
                </a:solidFill>
              </a:rPr>
              <a:t>REACH</a:t>
            </a:r>
            <a:r>
              <a:rPr lang="en-US" dirty="0" smtClean="0"/>
              <a:t> Directives.</a:t>
            </a:r>
          </a:p>
          <a:p>
            <a:pPr marL="1031875" indent="-569913" algn="just">
              <a:buFont typeface="Arial" pitchFamily="34" charset="0"/>
              <a:buChar char="†"/>
            </a:pPr>
            <a:endParaRPr lang="en-US" sz="1000" dirty="0" smtClean="0"/>
          </a:p>
          <a:p>
            <a:pPr marL="1031875" indent="-569913" algn="just">
              <a:buFont typeface="Arial" pitchFamily="34" charset="0"/>
              <a:buChar char="†"/>
            </a:pPr>
            <a:r>
              <a:rPr lang="en-US" dirty="0" err="1" smtClean="0"/>
              <a:t>RoHs</a:t>
            </a:r>
            <a:r>
              <a:rPr lang="en-US" dirty="0" smtClean="0"/>
              <a:t> Directive (Restriction of Hazardous Substances)</a:t>
            </a:r>
          </a:p>
          <a:p>
            <a:pPr marL="1711325" indent="-679450" algn="just">
              <a:buFont typeface="Wingdings" pitchFamily="2" charset="2"/>
              <a:buChar char="§"/>
            </a:pPr>
            <a:r>
              <a:rPr lang="en-US" dirty="0" smtClean="0"/>
              <a:t>EU member states are required to pass national law to ensure that effective 1</a:t>
            </a:r>
            <a:r>
              <a:rPr lang="en-US" baseline="30000" dirty="0" smtClean="0"/>
              <a:t>st</a:t>
            </a:r>
            <a:r>
              <a:rPr lang="en-US" dirty="0" smtClean="0"/>
              <a:t> July, 2006, new EEE put in the market does not contain  lead, mercury, cadmium, </a:t>
            </a:r>
            <a:r>
              <a:rPr lang="en-US" dirty="0" err="1" smtClean="0"/>
              <a:t>hexvalent</a:t>
            </a:r>
            <a:r>
              <a:rPr lang="en-US" dirty="0" smtClean="0"/>
              <a:t>, chromium, </a:t>
            </a:r>
            <a:r>
              <a:rPr lang="en-US" dirty="0" err="1" smtClean="0"/>
              <a:t>polybrominated</a:t>
            </a:r>
            <a:r>
              <a:rPr lang="en-US" dirty="0" smtClean="0"/>
              <a:t> biphenyls (PBB) or </a:t>
            </a:r>
            <a:r>
              <a:rPr lang="en-US" dirty="0" err="1" smtClean="0"/>
              <a:t>polybrominated</a:t>
            </a:r>
            <a:r>
              <a:rPr lang="en-US" dirty="0" smtClean="0"/>
              <a:t> </a:t>
            </a:r>
            <a:r>
              <a:rPr lang="en-US" dirty="0" err="1" smtClean="0"/>
              <a:t>diphenyls</a:t>
            </a:r>
            <a:r>
              <a:rPr lang="en-US" dirty="0" smtClean="0"/>
              <a:t>  ethers (PBDE).</a:t>
            </a:r>
            <a:endParaRPr lang="en-US" dirty="0" smtClean="0"/>
          </a:p>
          <a:p>
            <a:pPr marL="1031875" indent="-569913" algn="just">
              <a:buFont typeface="Arial" pitchFamily="34" charset="0"/>
              <a:buChar char="†"/>
            </a:pPr>
            <a:endParaRPr lang="en-US" sz="1200" dirty="0" smtClean="0"/>
          </a:p>
          <a:p>
            <a:pPr marL="1031875" indent="-569913" algn="just">
              <a:buFont typeface="Arial" pitchFamily="34" charset="0"/>
              <a:buChar char="†"/>
            </a:pPr>
            <a:r>
              <a:rPr lang="en-US" dirty="0" smtClean="0"/>
              <a:t>REACH implements risk management through early identification of the intrinsic properties of chemical substances using the tools of: </a:t>
            </a:r>
            <a:r>
              <a:rPr lang="en-US" b="1" i="1" dirty="0" smtClean="0">
                <a:solidFill>
                  <a:srgbClr val="FF0000"/>
                </a:solidFill>
              </a:rPr>
              <a:t>registration, evaluation,</a:t>
            </a:r>
            <a:r>
              <a:rPr lang="en-US" b="1" i="1" dirty="0" smtClean="0"/>
              <a:t> </a:t>
            </a:r>
            <a:r>
              <a:rPr lang="en-US" b="1" i="1" dirty="0" smtClean="0">
                <a:solidFill>
                  <a:srgbClr val="FF0000"/>
                </a:solidFill>
              </a:rPr>
              <a:t>authorization</a:t>
            </a:r>
            <a:r>
              <a:rPr lang="en-US" b="1" i="1" dirty="0" smtClean="0"/>
              <a:t> </a:t>
            </a:r>
            <a:r>
              <a:rPr lang="en-US" dirty="0" smtClean="0"/>
              <a:t> and </a:t>
            </a:r>
            <a:r>
              <a:rPr lang="en-US" b="1" i="1" dirty="0" smtClean="0">
                <a:solidFill>
                  <a:srgbClr val="FF0000"/>
                </a:solidFill>
              </a:rPr>
              <a:t>restriction</a:t>
            </a:r>
            <a:r>
              <a:rPr lang="en-US" b="1" i="1" dirty="0" smtClean="0"/>
              <a:t> </a:t>
            </a:r>
            <a:r>
              <a:rPr lang="en-US" dirty="0" smtClean="0"/>
              <a:t> of chemicals.</a:t>
            </a:r>
            <a:endParaRPr lang="en-US" dirty="0" smtClean="0"/>
          </a:p>
          <a:p>
            <a:pPr marL="1031875" indent="-569913" algn="just">
              <a:buFont typeface="Arial" pitchFamily="34" charset="0"/>
              <a:buChar char="†"/>
            </a:pPr>
            <a:endParaRPr lang="en-US" dirty="0" smtClean="0"/>
          </a:p>
          <a:p>
            <a:pPr marL="1031875" indent="-569913" algn="just">
              <a:buFont typeface="Arial" pitchFamily="34" charset="0"/>
              <a:buChar char="†"/>
            </a:pPr>
            <a:r>
              <a:rPr lang="en-US" dirty="0" smtClean="0"/>
              <a:t>Current approach is based on Precautionary Principle.</a:t>
            </a:r>
          </a:p>
          <a:p>
            <a:pPr marL="1031875" indent="-569913" algn="just">
              <a:buFont typeface="Arial" pitchFamily="34" charset="0"/>
              <a:buChar char="†"/>
            </a:pPr>
            <a:endParaRPr lang="en-US" dirty="0" smtClean="0"/>
          </a:p>
          <a:p>
            <a:pPr marL="1081088" indent="-619125" algn="just">
              <a:buFont typeface="Arial" pitchFamily="34" charset="0"/>
              <a:buChar char="−"/>
            </a:pPr>
            <a:endParaRPr lang="en-US" sz="3100" dirty="0" smtClean="0"/>
          </a:p>
          <a:p>
            <a:pPr marL="1081088" indent="-619125" algn="just">
              <a:buFont typeface="Arial" pitchFamily="34" charset="0"/>
              <a:buChar char="−"/>
            </a:pPr>
            <a:endParaRPr lang="en-US" sz="3100" dirty="0" smtClean="0"/>
          </a:p>
          <a:p>
            <a:pPr marL="1081088" indent="-619125" algn="just">
              <a:buFont typeface="Arial" pitchFamily="34" charset="0"/>
              <a:buChar char="−"/>
            </a:pPr>
            <a:endParaRPr lang="en-US" sz="3100" dirty="0" smtClean="0"/>
          </a:p>
          <a:p>
            <a:pPr marL="1081088" indent="-619125" algn="just">
              <a:buNone/>
            </a:pPr>
            <a:endParaRPr lang="en-US" sz="3100" dirty="0" smtClean="0"/>
          </a:p>
          <a:p>
            <a:pPr marL="1081088" indent="-619125" algn="just">
              <a:buNone/>
            </a:pPr>
            <a:endParaRPr lang="en-US" sz="3100" dirty="0" smtClean="0"/>
          </a:p>
          <a:p>
            <a:pPr marL="457200" indent="-457200" algn="just"/>
            <a:endParaRPr lang="en-US" dirty="0" smtClean="0"/>
          </a:p>
          <a:p>
            <a:pPr marL="457200" indent="-457200" algn="just"/>
            <a:endParaRPr lang="en-US" dirty="0" smtClean="0"/>
          </a:p>
          <a:p>
            <a:pPr marL="1143000" indent="-628650" algn="just">
              <a:buNone/>
            </a:pPr>
            <a:endParaRPr lang="en-US" dirty="0" smtClean="0"/>
          </a:p>
        </p:txBody>
      </p:sp>
      <p:sp>
        <p:nvSpPr>
          <p:cNvPr id="4" name="Slide Number Placeholder 3"/>
          <p:cNvSpPr>
            <a:spLocks noGrp="1"/>
          </p:cNvSpPr>
          <p:nvPr>
            <p:ph type="sldNum" sz="quarter" idx="12"/>
          </p:nvPr>
        </p:nvSpPr>
        <p:spPr/>
        <p:txBody>
          <a:bodyPr/>
          <a:lstStyle/>
          <a:p>
            <a:fld id="{126C2163-179B-4320-894E-DCE8F99EAFC3}" type="slidenum">
              <a:rPr lang="en-US" smtClean="0"/>
              <a:pPr/>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mgstocks.com/wp-content/uploads/2013/10/Green-wave-abstract-backgrounds-for-powerpoint-template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0" y="0"/>
            <a:ext cx="9144000" cy="914400"/>
          </a:xfrm>
        </p:spPr>
        <p:txBody>
          <a:bodyPr>
            <a:normAutofit/>
          </a:bodyPr>
          <a:lstStyle/>
          <a:p>
            <a:pPr marL="457200" indent="-457200">
              <a:buFont typeface="Wingdings" pitchFamily="2" charset="2"/>
              <a:buChar char="Ø"/>
            </a:pPr>
            <a:r>
              <a:rPr lang="en-US" sz="2800" b="1" dirty="0" smtClean="0">
                <a:solidFill>
                  <a:schemeClr val="accent2"/>
                </a:solidFill>
              </a:rPr>
              <a:t>Peep into the European Union…</a:t>
            </a:r>
            <a:endParaRPr lang="en-US" sz="2800" b="1" dirty="0">
              <a:solidFill>
                <a:schemeClr val="accent2"/>
              </a:solidFill>
            </a:endParaRPr>
          </a:p>
        </p:txBody>
      </p:sp>
      <p:sp>
        <p:nvSpPr>
          <p:cNvPr id="3" name="Content Placeholder 2"/>
          <p:cNvSpPr>
            <a:spLocks noGrp="1"/>
          </p:cNvSpPr>
          <p:nvPr>
            <p:ph idx="1"/>
          </p:nvPr>
        </p:nvSpPr>
        <p:spPr>
          <a:xfrm>
            <a:off x="0" y="838200"/>
            <a:ext cx="9144000" cy="6019800"/>
          </a:xfrm>
        </p:spPr>
        <p:txBody>
          <a:bodyPr>
            <a:normAutofit fontScale="92500" lnSpcReduction="10000"/>
          </a:bodyPr>
          <a:lstStyle/>
          <a:p>
            <a:pPr marL="457200" indent="-457200" algn="just"/>
            <a:r>
              <a:rPr lang="en-US" dirty="0" smtClean="0"/>
              <a:t>The EU Design for reuse (</a:t>
            </a:r>
            <a:r>
              <a:rPr lang="en-US" dirty="0" err="1" smtClean="0"/>
              <a:t>DfRe</a:t>
            </a:r>
            <a:r>
              <a:rPr lang="en-US" dirty="0" smtClean="0"/>
              <a:t>) framework.</a:t>
            </a:r>
          </a:p>
          <a:p>
            <a:pPr marL="1031875" indent="-569913" algn="just">
              <a:buFont typeface="Arial" pitchFamily="34" charset="0"/>
              <a:buChar char="†"/>
            </a:pPr>
            <a:endParaRPr lang="en-US" sz="1000" dirty="0" smtClean="0"/>
          </a:p>
          <a:p>
            <a:pPr marL="1031875" indent="-569913" algn="just">
              <a:buFont typeface="Arial" pitchFamily="34" charset="0"/>
              <a:buChar char="†"/>
            </a:pPr>
            <a:r>
              <a:rPr lang="en-US" dirty="0" smtClean="0"/>
              <a:t>Producers of EEE are required for devices sold in EU jurisdiction not to “prevent through specific design features or manufacturing processes WEEE from being re-used, unless such specific design features or manufacturing process presents </a:t>
            </a:r>
            <a:r>
              <a:rPr lang="en-US" b="1" i="1" dirty="0" smtClean="0">
                <a:solidFill>
                  <a:srgbClr val="FF0000"/>
                </a:solidFill>
              </a:rPr>
              <a:t>overriding advantage in relation to protection of the environment and/or safety requirements</a:t>
            </a:r>
            <a:r>
              <a:rPr lang="en-US" dirty="0" smtClean="0"/>
              <a:t>”.</a:t>
            </a:r>
          </a:p>
          <a:p>
            <a:pPr marL="1831975" lvl="2" indent="-569913" algn="just">
              <a:buFont typeface="Arial" pitchFamily="34" charset="0"/>
              <a:buChar char="−"/>
            </a:pPr>
            <a:endParaRPr lang="en-US" sz="1400" dirty="0" smtClean="0"/>
          </a:p>
          <a:p>
            <a:pPr marL="1831975" lvl="2" indent="-569913" algn="just">
              <a:buFont typeface="Arial" pitchFamily="34" charset="0"/>
              <a:buChar char="−"/>
            </a:pPr>
            <a:r>
              <a:rPr lang="en-US" sz="2600" dirty="0" smtClean="0"/>
              <a:t>EU Directive 2003/108/EC of 8 December, 2003</a:t>
            </a:r>
            <a:endParaRPr lang="en-US" sz="2600" dirty="0" smtClean="0"/>
          </a:p>
          <a:p>
            <a:pPr marL="1031875" indent="-569913" algn="just">
              <a:buFont typeface="Arial" pitchFamily="34" charset="0"/>
              <a:buChar char="†"/>
            </a:pPr>
            <a:endParaRPr lang="en-US" sz="900" dirty="0" smtClean="0"/>
          </a:p>
          <a:p>
            <a:pPr marL="1031875" indent="-569913" algn="just">
              <a:buFont typeface="Arial" pitchFamily="34" charset="0"/>
              <a:buChar char="†"/>
            </a:pPr>
            <a:r>
              <a:rPr lang="en-US" dirty="0" smtClean="0"/>
              <a:t>While not compelling “design for re-use”, it does “restrains design to prevent re-use”.</a:t>
            </a:r>
          </a:p>
          <a:p>
            <a:pPr marL="1031875" indent="-569913" algn="just">
              <a:buFont typeface="Arial" pitchFamily="34" charset="0"/>
              <a:buChar char="†"/>
            </a:pPr>
            <a:endParaRPr lang="en-US" dirty="0" smtClean="0"/>
          </a:p>
          <a:p>
            <a:pPr marL="1081088" indent="-619125" algn="just">
              <a:buFont typeface="Arial" pitchFamily="34" charset="0"/>
              <a:buChar char="−"/>
            </a:pPr>
            <a:endParaRPr lang="en-US" sz="3100" dirty="0" smtClean="0"/>
          </a:p>
          <a:p>
            <a:pPr marL="1081088" indent="-619125" algn="just">
              <a:buFont typeface="Arial" pitchFamily="34" charset="0"/>
              <a:buChar char="−"/>
            </a:pPr>
            <a:endParaRPr lang="en-US" sz="3100" dirty="0" smtClean="0"/>
          </a:p>
          <a:p>
            <a:pPr marL="1081088" indent="-619125" algn="just">
              <a:buFont typeface="Arial" pitchFamily="34" charset="0"/>
              <a:buChar char="−"/>
            </a:pPr>
            <a:endParaRPr lang="en-US" sz="3100" dirty="0" smtClean="0"/>
          </a:p>
          <a:p>
            <a:pPr marL="1081088" indent="-619125" algn="just">
              <a:buNone/>
            </a:pPr>
            <a:endParaRPr lang="en-US" sz="3100" dirty="0" smtClean="0"/>
          </a:p>
          <a:p>
            <a:pPr marL="1081088" indent="-619125" algn="just">
              <a:buNone/>
            </a:pPr>
            <a:endParaRPr lang="en-US" sz="3100" dirty="0" smtClean="0"/>
          </a:p>
          <a:p>
            <a:pPr marL="457200" indent="-457200" algn="just"/>
            <a:endParaRPr lang="en-US" dirty="0" smtClean="0"/>
          </a:p>
          <a:p>
            <a:pPr marL="457200" indent="-457200" algn="just"/>
            <a:endParaRPr lang="en-US" dirty="0" smtClean="0"/>
          </a:p>
          <a:p>
            <a:pPr marL="1143000" indent="-628650" algn="just">
              <a:buNone/>
            </a:pPr>
            <a:endParaRPr lang="en-US" dirty="0" smtClean="0"/>
          </a:p>
        </p:txBody>
      </p:sp>
      <p:sp>
        <p:nvSpPr>
          <p:cNvPr id="4" name="Slide Number Placeholder 3"/>
          <p:cNvSpPr>
            <a:spLocks noGrp="1"/>
          </p:cNvSpPr>
          <p:nvPr>
            <p:ph type="sldNum" sz="quarter" idx="12"/>
          </p:nvPr>
        </p:nvSpPr>
        <p:spPr/>
        <p:txBody>
          <a:bodyPr/>
          <a:lstStyle/>
          <a:p>
            <a:fld id="{126C2163-179B-4320-894E-DCE8F99EAFC3}" type="slidenum">
              <a:rPr lang="en-US" smtClean="0"/>
              <a:pPr/>
              <a:t>21</a:t>
            </a:fld>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mgstocks.com/wp-content/uploads/2013/10/Green-wave-abstract-backgrounds-for-powerpoint-template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0" y="-206472"/>
            <a:ext cx="9144000" cy="914400"/>
          </a:xfrm>
        </p:spPr>
        <p:txBody>
          <a:bodyPr>
            <a:normAutofit/>
          </a:bodyPr>
          <a:lstStyle/>
          <a:p>
            <a:pPr marL="457200" indent="-457200">
              <a:buFont typeface="Wingdings" pitchFamily="2" charset="2"/>
              <a:buChar char="Ø"/>
            </a:pPr>
            <a:r>
              <a:rPr lang="en-US" sz="2800" b="1" dirty="0" smtClean="0">
                <a:solidFill>
                  <a:schemeClr val="accent2"/>
                </a:solidFill>
              </a:rPr>
              <a:t>Regulation of E-Waste in West Africa</a:t>
            </a:r>
            <a:endParaRPr lang="en-US" sz="2800" b="1" dirty="0">
              <a:solidFill>
                <a:schemeClr val="accent2"/>
              </a:solidFill>
            </a:endParaRPr>
          </a:p>
        </p:txBody>
      </p:sp>
      <p:sp>
        <p:nvSpPr>
          <p:cNvPr id="3" name="Content Placeholder 2"/>
          <p:cNvSpPr>
            <a:spLocks noGrp="1"/>
          </p:cNvSpPr>
          <p:nvPr>
            <p:ph idx="1"/>
          </p:nvPr>
        </p:nvSpPr>
        <p:spPr>
          <a:xfrm>
            <a:off x="0" y="685800"/>
            <a:ext cx="9144000" cy="6172200"/>
          </a:xfrm>
        </p:spPr>
        <p:txBody>
          <a:bodyPr>
            <a:normAutofit fontScale="70000" lnSpcReduction="20000"/>
          </a:bodyPr>
          <a:lstStyle/>
          <a:p>
            <a:pPr marL="457200" indent="-457200" algn="just"/>
            <a:r>
              <a:rPr lang="en-US" dirty="0" smtClean="0"/>
              <a:t>There are 16 countries that make up West Africa, namely: Benin; Burkina Faso; Ivory Coast; Cape Verde; Gambia; Ghana; Guinea; Guinea Bissau; Liberia; Mali; Mauritania; Niger; Nigeria; Senegal; Sierra Leone; and Togo.</a:t>
            </a:r>
          </a:p>
          <a:p>
            <a:pPr marL="914400" indent="-452438" algn="just">
              <a:buFont typeface="Wingdings" pitchFamily="2" charset="2"/>
              <a:buChar char="q"/>
            </a:pPr>
            <a:r>
              <a:rPr lang="en-US" b="1" i="1" dirty="0" smtClean="0">
                <a:solidFill>
                  <a:srgbClr val="FF0000"/>
                </a:solidFill>
              </a:rPr>
              <a:t>[United Nations scheme of Africa regions includes: the Island of Saint Helena]</a:t>
            </a:r>
          </a:p>
          <a:p>
            <a:pPr marL="914400" indent="-452438" algn="just">
              <a:buFont typeface="Wingdings" pitchFamily="2" charset="2"/>
              <a:buChar char="q"/>
            </a:pPr>
            <a:endParaRPr lang="en-US" b="1" i="1" dirty="0" smtClean="0">
              <a:solidFill>
                <a:srgbClr val="FF0000"/>
              </a:solidFill>
            </a:endParaRPr>
          </a:p>
          <a:p>
            <a:pPr marL="914400" indent="-452438" algn="just">
              <a:buFont typeface="Wingdings" pitchFamily="2" charset="2"/>
              <a:buChar char="q"/>
            </a:pPr>
            <a:r>
              <a:rPr lang="en-US" b="1" i="1" dirty="0" smtClean="0">
                <a:solidFill>
                  <a:srgbClr val="FF0000"/>
                </a:solidFill>
              </a:rPr>
              <a:t>[Some listing also include Sao Tome and Principe]</a:t>
            </a:r>
            <a:endParaRPr lang="en-US" b="1" i="1" dirty="0" smtClean="0">
              <a:solidFill>
                <a:srgbClr val="FF0000"/>
              </a:solidFill>
            </a:endParaRPr>
          </a:p>
          <a:p>
            <a:pPr marL="1081088" indent="-619125" algn="just">
              <a:buFont typeface="Arial" pitchFamily="34" charset="0"/>
              <a:buChar char="−"/>
            </a:pPr>
            <a:endParaRPr lang="en-US" sz="3100" dirty="0" smtClean="0"/>
          </a:p>
          <a:p>
            <a:pPr marL="457200" indent="-457200" algn="just"/>
            <a:r>
              <a:rPr lang="en-US" dirty="0" smtClean="0"/>
              <a:t>European  Commission and UN studies indicate that relative to East and Southern Africa, West Africa is becoming a dumping site for e-waste;</a:t>
            </a:r>
          </a:p>
          <a:p>
            <a:pPr marL="457200" indent="-457200" algn="just"/>
            <a:endParaRPr lang="en-US" dirty="0" smtClean="0"/>
          </a:p>
          <a:p>
            <a:pPr marL="457200" indent="-457200" algn="just"/>
            <a:r>
              <a:rPr lang="en-US" dirty="0" smtClean="0"/>
              <a:t>Ghana, Benin, Ivory Coast, Nigeria and Liberia are the hardest hit </a:t>
            </a:r>
          </a:p>
          <a:p>
            <a:pPr marL="973138" lvl="1" indent="-511175" algn="just"/>
            <a:r>
              <a:rPr lang="en-US" dirty="0" smtClean="0"/>
              <a:t> </a:t>
            </a:r>
            <a:r>
              <a:rPr lang="en-US" dirty="0" smtClean="0"/>
              <a:t>the 2007 Abidjan disaster is still fresh;</a:t>
            </a:r>
          </a:p>
          <a:p>
            <a:pPr marL="973138" lvl="1" indent="-511175" algn="just"/>
            <a:r>
              <a:rPr lang="en-US" dirty="0" smtClean="0"/>
              <a:t>Between 650,000 and one million tons of domestic e-waste are being generated each year;</a:t>
            </a:r>
          </a:p>
          <a:p>
            <a:pPr marL="973138" lvl="1" indent="-511175" algn="just"/>
            <a:r>
              <a:rPr lang="en-US" dirty="0" smtClean="0"/>
              <a:t>Germany and Netherlands are major exporters of end-of-life EEE to West Africa; while UK Netherlands and France dominate seaborne import of data processing equipment.</a:t>
            </a:r>
            <a:endParaRPr lang="en-US" dirty="0" smtClean="0"/>
          </a:p>
          <a:p>
            <a:pPr marL="457200" indent="-457200" algn="just"/>
            <a:endParaRPr lang="en-US" dirty="0" smtClean="0"/>
          </a:p>
          <a:p>
            <a:pPr marL="1143000" indent="-628650" algn="just">
              <a:buNone/>
            </a:pPr>
            <a:endParaRPr lang="en-US" dirty="0" smtClean="0"/>
          </a:p>
        </p:txBody>
      </p:sp>
      <p:sp>
        <p:nvSpPr>
          <p:cNvPr id="4" name="Slide Number Placeholder 3"/>
          <p:cNvSpPr>
            <a:spLocks noGrp="1"/>
          </p:cNvSpPr>
          <p:nvPr>
            <p:ph type="sldNum" sz="quarter" idx="12"/>
          </p:nvPr>
        </p:nvSpPr>
        <p:spPr/>
        <p:txBody>
          <a:bodyPr/>
          <a:lstStyle/>
          <a:p>
            <a:fld id="{126C2163-179B-4320-894E-DCE8F99EAFC3}" type="slidenum">
              <a:rPr lang="en-US" smtClean="0"/>
              <a:pPr/>
              <a:t>22</a:t>
            </a:fld>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mgstocks.com/wp-content/uploads/2013/10/Green-wave-abstract-backgrounds-for-powerpoint-template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0" y="-127816"/>
            <a:ext cx="9144000" cy="816072"/>
          </a:xfrm>
        </p:spPr>
        <p:txBody>
          <a:bodyPr>
            <a:normAutofit/>
          </a:bodyPr>
          <a:lstStyle/>
          <a:p>
            <a:pPr marL="457200" indent="-457200">
              <a:buFont typeface="Wingdings" pitchFamily="2" charset="2"/>
              <a:buChar char="Ø"/>
            </a:pPr>
            <a:r>
              <a:rPr lang="en-US" sz="2800" b="1" dirty="0" smtClean="0">
                <a:solidFill>
                  <a:schemeClr val="accent2"/>
                </a:solidFill>
              </a:rPr>
              <a:t>Overview of Legislation in Hot spots</a:t>
            </a:r>
            <a:endParaRPr lang="en-US" sz="2800" b="1" dirty="0">
              <a:solidFill>
                <a:schemeClr val="accent2"/>
              </a:solidFill>
            </a:endParaRPr>
          </a:p>
        </p:txBody>
      </p:sp>
      <p:sp>
        <p:nvSpPr>
          <p:cNvPr id="3" name="Content Placeholder 2"/>
          <p:cNvSpPr>
            <a:spLocks noGrp="1"/>
          </p:cNvSpPr>
          <p:nvPr>
            <p:ph idx="1"/>
          </p:nvPr>
        </p:nvSpPr>
        <p:spPr>
          <a:xfrm>
            <a:off x="0" y="685800"/>
            <a:ext cx="9144000" cy="6172200"/>
          </a:xfrm>
        </p:spPr>
        <p:txBody>
          <a:bodyPr>
            <a:normAutofit fontScale="92500" lnSpcReduction="10000"/>
          </a:bodyPr>
          <a:lstStyle/>
          <a:p>
            <a:pPr marL="457200" indent="-457200" algn="just"/>
            <a:r>
              <a:rPr lang="en-US" b="1" i="1" dirty="0" smtClean="0">
                <a:solidFill>
                  <a:srgbClr val="FF0000"/>
                </a:solidFill>
              </a:rPr>
              <a:t>Nigeria</a:t>
            </a:r>
            <a:r>
              <a:rPr lang="en-US" dirty="0" smtClean="0"/>
              <a:t>: </a:t>
            </a:r>
          </a:p>
          <a:p>
            <a:pPr marL="973138" lvl="1" indent="-511175" algn="just"/>
            <a:r>
              <a:rPr lang="en-US" dirty="0" smtClean="0"/>
              <a:t>Ratified Basel Convention, BAN Amendment and Bamako Convention;</a:t>
            </a:r>
          </a:p>
          <a:p>
            <a:pPr marL="973138" lvl="1" indent="-511175" algn="just"/>
            <a:r>
              <a:rPr lang="en-US" dirty="0" smtClean="0"/>
              <a:t>There is the National Environmental (Electrical Electronics Sector) Regulations, 2011 (very broad and extensive on Polluter Pays Principle, EPR etc);</a:t>
            </a:r>
          </a:p>
          <a:p>
            <a:pPr marL="973138" lvl="1" indent="-511175" algn="just"/>
            <a:r>
              <a:rPr lang="en-US" dirty="0" smtClean="0"/>
              <a:t>Harmful Waste (Special Criminal Provisions )Act, 1988;</a:t>
            </a:r>
          </a:p>
          <a:p>
            <a:pPr marL="973138" lvl="1" indent="-511175" algn="just"/>
            <a:r>
              <a:rPr lang="en-US" dirty="0" smtClean="0"/>
              <a:t>Existence of Multi-stakeholder Consultative Committee on E-waste to prepare national policy guidelines/action plan on e-waste management;</a:t>
            </a:r>
          </a:p>
          <a:p>
            <a:pPr marL="973138" lvl="1" indent="-511175" algn="just"/>
            <a:r>
              <a:rPr lang="en-US" dirty="0" smtClean="0"/>
              <a:t>Reactivated The National Toxic Dump Watch Programme (NTCWP);</a:t>
            </a:r>
          </a:p>
          <a:p>
            <a:pPr marL="973138" lvl="1" indent="-511175" algn="just"/>
            <a:r>
              <a:rPr lang="en-US" dirty="0" smtClean="0"/>
              <a:t>Despite all: insufficient enforcement, difficulty in implementing  EPR.</a:t>
            </a:r>
            <a:endParaRPr lang="en-US" dirty="0" smtClean="0"/>
          </a:p>
          <a:p>
            <a:pPr marL="457200" indent="-457200" algn="just"/>
            <a:endParaRPr lang="en-US" dirty="0" smtClean="0"/>
          </a:p>
          <a:p>
            <a:pPr marL="1143000" indent="-628650" algn="just">
              <a:buNone/>
            </a:pPr>
            <a:endParaRPr lang="en-US" dirty="0" smtClean="0"/>
          </a:p>
        </p:txBody>
      </p:sp>
      <p:sp>
        <p:nvSpPr>
          <p:cNvPr id="4" name="Slide Number Placeholder 3"/>
          <p:cNvSpPr>
            <a:spLocks noGrp="1"/>
          </p:cNvSpPr>
          <p:nvPr>
            <p:ph type="sldNum" sz="quarter" idx="12"/>
          </p:nvPr>
        </p:nvSpPr>
        <p:spPr/>
        <p:txBody>
          <a:bodyPr/>
          <a:lstStyle/>
          <a:p>
            <a:fld id="{126C2163-179B-4320-894E-DCE8F99EAFC3}" type="slidenum">
              <a:rPr lang="en-US" smtClean="0"/>
              <a:pPr/>
              <a:t>23</a:t>
            </a:fld>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mgstocks.com/wp-content/uploads/2013/10/Green-wave-abstract-backgrounds-for-powerpoint-template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0" y="-127816"/>
            <a:ext cx="9144000" cy="816072"/>
          </a:xfrm>
        </p:spPr>
        <p:txBody>
          <a:bodyPr>
            <a:normAutofit/>
          </a:bodyPr>
          <a:lstStyle/>
          <a:p>
            <a:pPr marL="457200" indent="-457200">
              <a:buFont typeface="Wingdings" pitchFamily="2" charset="2"/>
              <a:buChar char="Ø"/>
            </a:pPr>
            <a:r>
              <a:rPr lang="en-US" sz="2800" b="1" dirty="0" smtClean="0">
                <a:solidFill>
                  <a:schemeClr val="accent2"/>
                </a:solidFill>
              </a:rPr>
              <a:t>Overview of Legislation in Hot spots …</a:t>
            </a:r>
            <a:endParaRPr lang="en-US" sz="2800" b="1" dirty="0">
              <a:solidFill>
                <a:schemeClr val="accent2"/>
              </a:solidFill>
            </a:endParaRPr>
          </a:p>
        </p:txBody>
      </p:sp>
      <p:sp>
        <p:nvSpPr>
          <p:cNvPr id="3" name="Content Placeholder 2"/>
          <p:cNvSpPr>
            <a:spLocks noGrp="1"/>
          </p:cNvSpPr>
          <p:nvPr>
            <p:ph idx="1"/>
          </p:nvPr>
        </p:nvSpPr>
        <p:spPr>
          <a:xfrm>
            <a:off x="0" y="685800"/>
            <a:ext cx="9144000" cy="6172200"/>
          </a:xfrm>
        </p:spPr>
        <p:txBody>
          <a:bodyPr>
            <a:normAutofit fontScale="92500" lnSpcReduction="20000"/>
          </a:bodyPr>
          <a:lstStyle/>
          <a:p>
            <a:pPr marL="457200" indent="-457200" algn="just"/>
            <a:r>
              <a:rPr lang="en-US" b="1" i="1" dirty="0" smtClean="0">
                <a:solidFill>
                  <a:srgbClr val="FF0000"/>
                </a:solidFill>
              </a:rPr>
              <a:t>Ghana</a:t>
            </a:r>
            <a:r>
              <a:rPr lang="en-US" dirty="0" smtClean="0"/>
              <a:t>: </a:t>
            </a:r>
          </a:p>
          <a:p>
            <a:pPr marL="973138" lvl="1" indent="-511175" algn="just"/>
            <a:r>
              <a:rPr lang="en-US" dirty="0" smtClean="0"/>
              <a:t>Ratified Basel Convention, the BAN Amendment and Bamako Convention;</a:t>
            </a:r>
          </a:p>
          <a:p>
            <a:pPr marL="973138" lvl="1" indent="-511175" algn="just"/>
            <a:endParaRPr lang="en-US" dirty="0" smtClean="0"/>
          </a:p>
          <a:p>
            <a:pPr marL="973138" lvl="1" indent="-511175" algn="just"/>
            <a:r>
              <a:rPr lang="en-US" dirty="0" smtClean="0"/>
              <a:t>Put in place Electronic Waste (Disposal and Recycling) Regulations</a:t>
            </a:r>
          </a:p>
          <a:p>
            <a:pPr marL="1376363" lvl="1" indent="-403225" algn="just">
              <a:buFont typeface="Wingdings" pitchFamily="2" charset="2"/>
              <a:buChar char="q"/>
            </a:pPr>
            <a:r>
              <a:rPr lang="en-US" dirty="0" smtClean="0"/>
              <a:t>Regulations will require importers of e-waste to pay an e-waste recycling fee on importation???</a:t>
            </a:r>
          </a:p>
          <a:p>
            <a:pPr marL="973138" lvl="1" indent="-511175" algn="just"/>
            <a:endParaRPr lang="en-US" dirty="0" smtClean="0"/>
          </a:p>
          <a:p>
            <a:pPr marL="973138" lvl="1" indent="-511175" algn="just"/>
            <a:r>
              <a:rPr lang="en-US" dirty="0" smtClean="0"/>
              <a:t>Complete ban on importation of electronics more than 5 years old is being considered;</a:t>
            </a:r>
          </a:p>
          <a:p>
            <a:pPr marL="973138" lvl="1" indent="-511175" algn="just"/>
            <a:endParaRPr lang="en-US" dirty="0" smtClean="0"/>
          </a:p>
          <a:p>
            <a:pPr marL="973138" lvl="1" indent="-511175" algn="just"/>
            <a:r>
              <a:rPr lang="en-US" dirty="0" smtClean="0"/>
              <a:t>Designation of disposal assembly points and a code of conduct for the safe disposal of e-waste;</a:t>
            </a:r>
          </a:p>
          <a:p>
            <a:pPr marL="973138" lvl="1" indent="-511175" algn="just"/>
            <a:endParaRPr lang="en-US" dirty="0" smtClean="0"/>
          </a:p>
          <a:p>
            <a:pPr marL="973138" lvl="1" indent="-511175" algn="just"/>
            <a:r>
              <a:rPr lang="en-US" dirty="0" smtClean="0"/>
              <a:t>Despite all: still a major destination for e-waste.</a:t>
            </a:r>
            <a:endParaRPr lang="en-US" dirty="0" smtClean="0"/>
          </a:p>
          <a:p>
            <a:pPr marL="457200" indent="-457200" algn="just"/>
            <a:endParaRPr lang="en-US" dirty="0" smtClean="0"/>
          </a:p>
          <a:p>
            <a:pPr marL="1143000" indent="-628650" algn="just">
              <a:buNone/>
            </a:pPr>
            <a:endParaRPr lang="en-US" dirty="0" smtClean="0"/>
          </a:p>
        </p:txBody>
      </p:sp>
      <p:sp>
        <p:nvSpPr>
          <p:cNvPr id="4" name="Slide Number Placeholder 3"/>
          <p:cNvSpPr>
            <a:spLocks noGrp="1"/>
          </p:cNvSpPr>
          <p:nvPr>
            <p:ph type="sldNum" sz="quarter" idx="12"/>
          </p:nvPr>
        </p:nvSpPr>
        <p:spPr/>
        <p:txBody>
          <a:bodyPr/>
          <a:lstStyle/>
          <a:p>
            <a:fld id="{126C2163-179B-4320-894E-DCE8F99EAFC3}" type="slidenum">
              <a:rPr lang="en-US" smtClean="0"/>
              <a:pPr/>
              <a:t>24</a:t>
            </a:fld>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mgstocks.com/wp-content/uploads/2013/10/Green-wave-abstract-backgrounds-for-powerpoint-template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0" y="-127816"/>
            <a:ext cx="9144000" cy="816072"/>
          </a:xfrm>
        </p:spPr>
        <p:txBody>
          <a:bodyPr>
            <a:normAutofit/>
          </a:bodyPr>
          <a:lstStyle/>
          <a:p>
            <a:pPr marL="457200" indent="-457200">
              <a:buFont typeface="Wingdings" pitchFamily="2" charset="2"/>
              <a:buChar char="Ø"/>
            </a:pPr>
            <a:r>
              <a:rPr lang="en-US" sz="2800" b="1" dirty="0" smtClean="0">
                <a:solidFill>
                  <a:schemeClr val="accent2"/>
                </a:solidFill>
              </a:rPr>
              <a:t>Overview of Legislation in Hot spots …</a:t>
            </a:r>
            <a:endParaRPr lang="en-US" sz="2800" b="1" dirty="0">
              <a:solidFill>
                <a:schemeClr val="accent2"/>
              </a:solidFill>
            </a:endParaRPr>
          </a:p>
        </p:txBody>
      </p:sp>
      <p:sp>
        <p:nvSpPr>
          <p:cNvPr id="3" name="Content Placeholder 2"/>
          <p:cNvSpPr>
            <a:spLocks noGrp="1"/>
          </p:cNvSpPr>
          <p:nvPr>
            <p:ph idx="1"/>
          </p:nvPr>
        </p:nvSpPr>
        <p:spPr>
          <a:xfrm>
            <a:off x="0" y="685800"/>
            <a:ext cx="9144000" cy="6172200"/>
          </a:xfrm>
        </p:spPr>
        <p:txBody>
          <a:bodyPr>
            <a:normAutofit/>
          </a:bodyPr>
          <a:lstStyle/>
          <a:p>
            <a:pPr marL="457200" indent="-457200" algn="just"/>
            <a:r>
              <a:rPr lang="en-US" b="1" i="1" dirty="0" smtClean="0">
                <a:solidFill>
                  <a:srgbClr val="FF0000"/>
                </a:solidFill>
              </a:rPr>
              <a:t>Liberia</a:t>
            </a:r>
            <a:r>
              <a:rPr lang="en-US" dirty="0" smtClean="0"/>
              <a:t>: </a:t>
            </a:r>
          </a:p>
          <a:p>
            <a:pPr marL="973138" lvl="1" indent="-511175" algn="just"/>
            <a:endParaRPr lang="en-US" dirty="0" smtClean="0"/>
          </a:p>
          <a:p>
            <a:pPr marL="973138" lvl="1" indent="-511175" algn="just"/>
            <a:r>
              <a:rPr lang="en-US" dirty="0" smtClean="0"/>
              <a:t>No specific legal instruments relating to e-waste management, thus, reliance is on general policies and legislation on waste management.</a:t>
            </a:r>
          </a:p>
          <a:p>
            <a:pPr marL="457200" indent="-457200" algn="just"/>
            <a:endParaRPr lang="en-US" b="1" i="1" dirty="0" smtClean="0">
              <a:solidFill>
                <a:srgbClr val="FF0000"/>
              </a:solidFill>
            </a:endParaRPr>
          </a:p>
          <a:p>
            <a:pPr marL="457200" indent="-457200" algn="just"/>
            <a:r>
              <a:rPr lang="en-US" b="1" i="1" dirty="0" smtClean="0">
                <a:solidFill>
                  <a:srgbClr val="FF0000"/>
                </a:solidFill>
              </a:rPr>
              <a:t>Benin</a:t>
            </a:r>
            <a:r>
              <a:rPr lang="en-US" dirty="0" smtClean="0"/>
              <a:t>: </a:t>
            </a:r>
            <a:endParaRPr lang="en-US" dirty="0" smtClean="0"/>
          </a:p>
          <a:p>
            <a:pPr marL="973138" lvl="1" indent="-511175" algn="just"/>
            <a:endParaRPr lang="en-US" dirty="0" smtClean="0"/>
          </a:p>
          <a:p>
            <a:pPr marL="973138" lvl="1" indent="-511175" algn="just"/>
            <a:r>
              <a:rPr lang="en-US" dirty="0" smtClean="0"/>
              <a:t>No specific legal instrument relating to e-waste management. Approach is similar to that of Liberia.</a:t>
            </a:r>
            <a:endParaRPr lang="en-US" dirty="0" smtClean="0"/>
          </a:p>
          <a:p>
            <a:pPr marL="457200" indent="-457200" algn="just"/>
            <a:endParaRPr lang="en-US" dirty="0" smtClean="0"/>
          </a:p>
          <a:p>
            <a:pPr marL="1143000" indent="-628650" algn="just">
              <a:buNone/>
            </a:pPr>
            <a:endParaRPr lang="en-US" dirty="0" smtClean="0"/>
          </a:p>
        </p:txBody>
      </p:sp>
      <p:sp>
        <p:nvSpPr>
          <p:cNvPr id="4" name="Slide Number Placeholder 3"/>
          <p:cNvSpPr>
            <a:spLocks noGrp="1"/>
          </p:cNvSpPr>
          <p:nvPr>
            <p:ph type="sldNum" sz="quarter" idx="12"/>
          </p:nvPr>
        </p:nvSpPr>
        <p:spPr/>
        <p:txBody>
          <a:bodyPr/>
          <a:lstStyle/>
          <a:p>
            <a:fld id="{126C2163-179B-4320-894E-DCE8F99EAFC3}" type="slidenum">
              <a:rPr lang="en-US" smtClean="0"/>
              <a:pPr/>
              <a:t>25</a:t>
            </a:fld>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mgstocks.com/wp-content/uploads/2013/10/Green-wave-abstract-backgrounds-for-powerpoint-template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0" y="-127816"/>
            <a:ext cx="9144000" cy="816072"/>
          </a:xfrm>
        </p:spPr>
        <p:txBody>
          <a:bodyPr>
            <a:normAutofit/>
          </a:bodyPr>
          <a:lstStyle/>
          <a:p>
            <a:pPr marL="457200" indent="-457200">
              <a:buFont typeface="Wingdings" pitchFamily="2" charset="2"/>
              <a:buChar char="Ø"/>
            </a:pPr>
            <a:r>
              <a:rPr lang="en-US" sz="2800" b="1" dirty="0" smtClean="0">
                <a:solidFill>
                  <a:schemeClr val="accent2"/>
                </a:solidFill>
              </a:rPr>
              <a:t>Overview of Legislation in Hot spots …</a:t>
            </a:r>
            <a:endParaRPr lang="en-US" sz="2800" b="1" dirty="0">
              <a:solidFill>
                <a:schemeClr val="accent2"/>
              </a:solidFill>
            </a:endParaRPr>
          </a:p>
        </p:txBody>
      </p:sp>
      <p:sp>
        <p:nvSpPr>
          <p:cNvPr id="3" name="Content Placeholder 2"/>
          <p:cNvSpPr>
            <a:spLocks noGrp="1"/>
          </p:cNvSpPr>
          <p:nvPr>
            <p:ph idx="1"/>
          </p:nvPr>
        </p:nvSpPr>
        <p:spPr>
          <a:xfrm>
            <a:off x="0" y="685800"/>
            <a:ext cx="9144000" cy="6172200"/>
          </a:xfrm>
        </p:spPr>
        <p:txBody>
          <a:bodyPr>
            <a:normAutofit fontScale="85000" lnSpcReduction="20000"/>
          </a:bodyPr>
          <a:lstStyle/>
          <a:p>
            <a:pPr marL="457200" indent="-457200" algn="just"/>
            <a:r>
              <a:rPr lang="en-US" b="1" i="1" dirty="0" err="1" smtClean="0">
                <a:solidFill>
                  <a:srgbClr val="FF0000"/>
                </a:solidFill>
              </a:rPr>
              <a:t>Còte</a:t>
            </a:r>
            <a:r>
              <a:rPr lang="en-US" b="1" i="1" dirty="0" smtClean="0">
                <a:solidFill>
                  <a:srgbClr val="FF0000"/>
                </a:solidFill>
              </a:rPr>
              <a:t> d’Ivoire</a:t>
            </a:r>
            <a:r>
              <a:rPr lang="en-US" dirty="0" smtClean="0"/>
              <a:t>: </a:t>
            </a:r>
          </a:p>
          <a:p>
            <a:pPr marL="973138" lvl="1" indent="-511175" algn="just"/>
            <a:endParaRPr lang="en-US" dirty="0" smtClean="0"/>
          </a:p>
          <a:p>
            <a:pPr marL="973138" lvl="1" indent="-511175" algn="just"/>
            <a:r>
              <a:rPr lang="en-US" dirty="0" smtClean="0"/>
              <a:t>Party to Basel Convention, Rotterdam Convention, Stockholm Convention;</a:t>
            </a:r>
          </a:p>
          <a:p>
            <a:pPr marL="973138" lvl="1" indent="-511175" algn="just"/>
            <a:endParaRPr lang="en-US" dirty="0" smtClean="0"/>
          </a:p>
          <a:p>
            <a:pPr marL="973138" lvl="1" indent="-511175" algn="just"/>
            <a:r>
              <a:rPr lang="en-US" dirty="0" smtClean="0"/>
              <a:t>There are a number of policy and legal instruments applying directly and indirectly to e-waste management;</a:t>
            </a:r>
          </a:p>
          <a:p>
            <a:pPr marL="973138" lvl="1" indent="-511175" algn="just"/>
            <a:endParaRPr lang="en-US" dirty="0" smtClean="0"/>
          </a:p>
          <a:p>
            <a:pPr marL="973138" lvl="1" indent="-511175" algn="just"/>
            <a:r>
              <a:rPr lang="en-US" dirty="0" smtClean="0"/>
              <a:t>Responsibilities of stakeholders are not defined;</a:t>
            </a:r>
          </a:p>
          <a:p>
            <a:pPr marL="973138" lvl="1" indent="-511175" algn="just"/>
            <a:endParaRPr lang="en-US" dirty="0" smtClean="0"/>
          </a:p>
          <a:p>
            <a:pPr marL="973138" lvl="1" indent="-511175" algn="just"/>
            <a:r>
              <a:rPr lang="en-US" dirty="0" smtClean="0"/>
              <a:t>Opportunities for the development of formal recycling channels are lacking;</a:t>
            </a:r>
          </a:p>
          <a:p>
            <a:pPr marL="973138" lvl="1" indent="-511175" algn="just"/>
            <a:endParaRPr lang="en-US" dirty="0" smtClean="0"/>
          </a:p>
          <a:p>
            <a:pPr marL="973138" lvl="1" indent="-511175" algn="just"/>
            <a:r>
              <a:rPr lang="en-US" dirty="0" smtClean="0"/>
              <a:t>There is the Hazardous Waste Management Plan of the Abidjan District, 2009 with provisions relating to waste market place and guidelines for the take back and </a:t>
            </a:r>
            <a:r>
              <a:rPr lang="en-US" dirty="0" err="1" smtClean="0"/>
              <a:t>valorisation</a:t>
            </a:r>
            <a:r>
              <a:rPr lang="en-US" dirty="0" smtClean="0"/>
              <a:t> of waste.</a:t>
            </a:r>
            <a:endParaRPr lang="en-US" dirty="0" smtClean="0"/>
          </a:p>
          <a:p>
            <a:pPr marL="457200" indent="-457200" algn="just"/>
            <a:endParaRPr lang="en-US" dirty="0" smtClean="0"/>
          </a:p>
          <a:p>
            <a:pPr marL="1143000" indent="-628650" algn="just">
              <a:buNone/>
            </a:pPr>
            <a:endParaRPr lang="en-US" dirty="0" smtClean="0"/>
          </a:p>
        </p:txBody>
      </p:sp>
      <p:sp>
        <p:nvSpPr>
          <p:cNvPr id="4" name="Slide Number Placeholder 3"/>
          <p:cNvSpPr>
            <a:spLocks noGrp="1"/>
          </p:cNvSpPr>
          <p:nvPr>
            <p:ph type="sldNum" sz="quarter" idx="12"/>
          </p:nvPr>
        </p:nvSpPr>
        <p:spPr/>
        <p:txBody>
          <a:bodyPr/>
          <a:lstStyle/>
          <a:p>
            <a:fld id="{126C2163-179B-4320-894E-DCE8F99EAFC3}" type="slidenum">
              <a:rPr lang="en-US" smtClean="0"/>
              <a:pPr/>
              <a:t>26</a:t>
            </a:fld>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mgstocks.com/wp-content/uploads/2013/10/Green-wave-abstract-backgrounds-for-powerpoint-template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0" y="-127816"/>
            <a:ext cx="9144000" cy="816072"/>
          </a:xfrm>
        </p:spPr>
        <p:txBody>
          <a:bodyPr>
            <a:normAutofit fontScale="90000"/>
          </a:bodyPr>
          <a:lstStyle/>
          <a:p>
            <a:pPr marL="457200" indent="-457200">
              <a:buFont typeface="Wingdings" pitchFamily="2" charset="2"/>
              <a:buChar char="Ø"/>
            </a:pPr>
            <a:r>
              <a:rPr lang="en-US" sz="2800" b="1" dirty="0" smtClean="0">
                <a:solidFill>
                  <a:schemeClr val="accent2"/>
                </a:solidFill>
              </a:rPr>
              <a:t>Emerging Facts – Findings of Stakeholder Assessments</a:t>
            </a:r>
            <a:endParaRPr lang="en-US" sz="2800" b="1" dirty="0">
              <a:solidFill>
                <a:schemeClr val="accent2"/>
              </a:solidFill>
            </a:endParaRPr>
          </a:p>
        </p:txBody>
      </p:sp>
      <p:sp>
        <p:nvSpPr>
          <p:cNvPr id="3" name="Content Placeholder 2"/>
          <p:cNvSpPr>
            <a:spLocks noGrp="1"/>
          </p:cNvSpPr>
          <p:nvPr>
            <p:ph idx="1"/>
          </p:nvPr>
        </p:nvSpPr>
        <p:spPr>
          <a:xfrm>
            <a:off x="0" y="685800"/>
            <a:ext cx="9144000" cy="6172200"/>
          </a:xfrm>
        </p:spPr>
        <p:txBody>
          <a:bodyPr>
            <a:normAutofit fontScale="85000" lnSpcReduction="20000"/>
          </a:bodyPr>
          <a:lstStyle/>
          <a:p>
            <a:pPr marL="457200" indent="-457200" algn="just"/>
            <a:r>
              <a:rPr lang="en-US" dirty="0" smtClean="0"/>
              <a:t>Hazardous fractions are still not handled properly during dismantling process, and they are informally dumped or burned;</a:t>
            </a:r>
          </a:p>
          <a:p>
            <a:pPr marL="457200" indent="-457200" algn="just"/>
            <a:endParaRPr lang="en-US" dirty="0" smtClean="0"/>
          </a:p>
          <a:p>
            <a:pPr marL="457200" indent="-457200" algn="just"/>
            <a:r>
              <a:rPr lang="en-US" dirty="0" smtClean="0"/>
              <a:t>Extensive employment opportunities arising from collection, recycling and refurbishing are yet to develop into new market niches that combines  environmentally safe management;</a:t>
            </a:r>
          </a:p>
          <a:p>
            <a:pPr marL="1081088" indent="-619125" algn="just">
              <a:buNone/>
            </a:pPr>
            <a:endParaRPr lang="en-US" dirty="0" smtClean="0"/>
          </a:p>
          <a:p>
            <a:pPr marL="457200" indent="-457200" algn="just"/>
            <a:r>
              <a:rPr lang="en-US" dirty="0" smtClean="0"/>
              <a:t>Low labor costs and lax working conditions continue to create incentive for dumping;</a:t>
            </a:r>
          </a:p>
          <a:p>
            <a:pPr marL="909638" indent="-457200" algn="just">
              <a:buFont typeface="Wingdings" pitchFamily="2" charset="2"/>
              <a:buChar char="q"/>
            </a:pPr>
            <a:r>
              <a:rPr lang="en-US" b="1" i="1" dirty="0" smtClean="0">
                <a:solidFill>
                  <a:srgbClr val="FF0000"/>
                </a:solidFill>
              </a:rPr>
              <a:t>Compromises a strategy of certification of fit for export to or import by developing countries</a:t>
            </a:r>
          </a:p>
          <a:p>
            <a:pPr marL="457200" indent="-457200" algn="just"/>
            <a:endParaRPr lang="en-US" dirty="0" smtClean="0"/>
          </a:p>
          <a:p>
            <a:pPr marL="457200" indent="-457200" algn="just"/>
            <a:r>
              <a:rPr lang="en-US" dirty="0" smtClean="0"/>
              <a:t>Many of the countries are still </a:t>
            </a:r>
            <a:r>
              <a:rPr lang="en-US" dirty="0" err="1" smtClean="0"/>
              <a:t>characterised</a:t>
            </a:r>
            <a:r>
              <a:rPr lang="en-US" dirty="0" smtClean="0"/>
              <a:t> by weak and compromised legal and regulatory systems;</a:t>
            </a:r>
            <a:endParaRPr lang="en-US" dirty="0" smtClean="0"/>
          </a:p>
          <a:p>
            <a:pPr marL="1143000" indent="-628650" algn="just">
              <a:buNone/>
            </a:pPr>
            <a:endParaRPr lang="en-US" dirty="0" smtClean="0"/>
          </a:p>
        </p:txBody>
      </p:sp>
      <p:sp>
        <p:nvSpPr>
          <p:cNvPr id="4" name="Slide Number Placeholder 3"/>
          <p:cNvSpPr>
            <a:spLocks noGrp="1"/>
          </p:cNvSpPr>
          <p:nvPr>
            <p:ph type="sldNum" sz="quarter" idx="12"/>
          </p:nvPr>
        </p:nvSpPr>
        <p:spPr/>
        <p:txBody>
          <a:bodyPr/>
          <a:lstStyle/>
          <a:p>
            <a:fld id="{126C2163-179B-4320-894E-DCE8F99EAFC3}" type="slidenum">
              <a:rPr lang="en-US" smtClean="0"/>
              <a:pPr/>
              <a:t>27</a:t>
            </a:fld>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mgstocks.com/wp-content/uploads/2013/10/Green-wave-abstract-backgrounds-for-powerpoint-template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0" y="-127816"/>
            <a:ext cx="9144000" cy="816072"/>
          </a:xfrm>
        </p:spPr>
        <p:txBody>
          <a:bodyPr>
            <a:normAutofit/>
          </a:bodyPr>
          <a:lstStyle/>
          <a:p>
            <a:pPr marL="457200" indent="-457200">
              <a:buFont typeface="Wingdings" pitchFamily="2" charset="2"/>
              <a:buChar char="Ø"/>
            </a:pPr>
            <a:r>
              <a:rPr lang="en-US" sz="2300" b="1" dirty="0" smtClean="0">
                <a:solidFill>
                  <a:schemeClr val="accent2"/>
                </a:solidFill>
              </a:rPr>
              <a:t>Emerging Facts – Findings of Stakeholder Assessments…</a:t>
            </a:r>
            <a:endParaRPr lang="en-US" sz="2300" b="1" dirty="0">
              <a:solidFill>
                <a:schemeClr val="accent2"/>
              </a:solidFill>
            </a:endParaRPr>
          </a:p>
        </p:txBody>
      </p:sp>
      <p:sp>
        <p:nvSpPr>
          <p:cNvPr id="3" name="Content Placeholder 2"/>
          <p:cNvSpPr>
            <a:spLocks noGrp="1"/>
          </p:cNvSpPr>
          <p:nvPr>
            <p:ph idx="1"/>
          </p:nvPr>
        </p:nvSpPr>
        <p:spPr>
          <a:xfrm>
            <a:off x="0" y="685800"/>
            <a:ext cx="9144000" cy="6172200"/>
          </a:xfrm>
        </p:spPr>
        <p:txBody>
          <a:bodyPr>
            <a:normAutofit fontScale="85000" lnSpcReduction="10000"/>
          </a:bodyPr>
          <a:lstStyle/>
          <a:p>
            <a:pPr marL="457200" indent="-457200" algn="just"/>
            <a:r>
              <a:rPr lang="en-US" dirty="0" smtClean="0"/>
              <a:t>Lack of a regional approach to monitoring and control of transboundary movement of used and end-of-life equipment and e-waste continue to be a major problem</a:t>
            </a:r>
          </a:p>
          <a:p>
            <a:pPr marL="914400" indent="-452438" algn="just">
              <a:buFont typeface="Arial" pitchFamily="34" charset="0"/>
              <a:buChar char="−"/>
            </a:pPr>
            <a:r>
              <a:rPr lang="en-US" dirty="0" smtClean="0"/>
              <a:t>Substantial import of used EEE are actually non-functional and non-repairable </a:t>
            </a:r>
            <a:r>
              <a:rPr lang="en-US" b="1" i="1" dirty="0" smtClean="0">
                <a:solidFill>
                  <a:srgbClr val="FF0000"/>
                </a:solidFill>
              </a:rPr>
              <a:t>[30% in Ghana, 50% in Benin; 30|% in Nigeria].</a:t>
            </a:r>
          </a:p>
          <a:p>
            <a:pPr marL="914400" indent="-452438" algn="just">
              <a:buNone/>
            </a:pPr>
            <a:endParaRPr lang="en-US" dirty="0" smtClean="0"/>
          </a:p>
          <a:p>
            <a:pPr marL="457200" indent="-457200" algn="just"/>
            <a:r>
              <a:rPr lang="en-US" dirty="0" smtClean="0"/>
              <a:t>Absence of infrastructure for appropriate e-waste management;</a:t>
            </a:r>
          </a:p>
          <a:p>
            <a:pPr marL="457200" indent="-457200" algn="just"/>
            <a:endParaRPr lang="en-US" dirty="0" smtClean="0"/>
          </a:p>
          <a:p>
            <a:pPr marL="457200" indent="-457200" algn="just"/>
            <a:r>
              <a:rPr lang="en-US" dirty="0" smtClean="0"/>
              <a:t>Absence of any framework for end-of-life, product take-back or implementation of EPR;</a:t>
            </a:r>
          </a:p>
          <a:p>
            <a:pPr marL="457200" indent="-457200" algn="just"/>
            <a:endParaRPr lang="en-US" dirty="0" smtClean="0"/>
          </a:p>
          <a:p>
            <a:pPr marL="457200" indent="-457200" algn="just"/>
            <a:r>
              <a:rPr lang="en-US" dirty="0" smtClean="0"/>
              <a:t>Inadequate public education and awareness.</a:t>
            </a:r>
            <a:endParaRPr lang="en-US" dirty="0" smtClean="0"/>
          </a:p>
          <a:p>
            <a:pPr marL="1143000" indent="-628650" algn="just">
              <a:buNone/>
            </a:pPr>
            <a:endParaRPr lang="en-US" dirty="0" smtClean="0"/>
          </a:p>
        </p:txBody>
      </p:sp>
      <p:sp>
        <p:nvSpPr>
          <p:cNvPr id="4" name="Slide Number Placeholder 3"/>
          <p:cNvSpPr>
            <a:spLocks noGrp="1"/>
          </p:cNvSpPr>
          <p:nvPr>
            <p:ph type="sldNum" sz="quarter" idx="12"/>
          </p:nvPr>
        </p:nvSpPr>
        <p:spPr/>
        <p:txBody>
          <a:bodyPr/>
          <a:lstStyle/>
          <a:p>
            <a:fld id="{126C2163-179B-4320-894E-DCE8F99EAFC3}" type="slidenum">
              <a:rPr lang="en-US" smtClean="0"/>
              <a:pPr/>
              <a:t>28</a:t>
            </a:fld>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mgstocks.com/wp-content/uploads/2013/10/Green-wave-abstract-backgrounds-for-powerpoint-template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0" y="-127816"/>
            <a:ext cx="9144000" cy="816072"/>
          </a:xfrm>
        </p:spPr>
        <p:txBody>
          <a:bodyPr>
            <a:normAutofit/>
          </a:bodyPr>
          <a:lstStyle/>
          <a:p>
            <a:pPr marL="457200" indent="-457200">
              <a:buFont typeface="Wingdings" pitchFamily="2" charset="2"/>
              <a:buChar char="Ø"/>
            </a:pPr>
            <a:r>
              <a:rPr lang="en-US" sz="2600" b="1" dirty="0" smtClean="0">
                <a:solidFill>
                  <a:schemeClr val="accent2"/>
                </a:solidFill>
              </a:rPr>
              <a:t>Laudable Initiatives</a:t>
            </a:r>
            <a:endParaRPr lang="en-US" sz="2600" b="1" dirty="0">
              <a:solidFill>
                <a:schemeClr val="accent2"/>
              </a:solidFill>
            </a:endParaRPr>
          </a:p>
        </p:txBody>
      </p:sp>
      <p:sp>
        <p:nvSpPr>
          <p:cNvPr id="3" name="Content Placeholder 2"/>
          <p:cNvSpPr>
            <a:spLocks noGrp="1"/>
          </p:cNvSpPr>
          <p:nvPr>
            <p:ph idx="1"/>
          </p:nvPr>
        </p:nvSpPr>
        <p:spPr>
          <a:xfrm>
            <a:off x="0" y="685800"/>
            <a:ext cx="9144000" cy="6172200"/>
          </a:xfrm>
        </p:spPr>
        <p:txBody>
          <a:bodyPr>
            <a:normAutofit fontScale="77500" lnSpcReduction="20000"/>
          </a:bodyPr>
          <a:lstStyle/>
          <a:p>
            <a:pPr marL="457200" indent="-457200" algn="just"/>
            <a:r>
              <a:rPr lang="en-US" dirty="0" smtClean="0"/>
              <a:t>The E-waste Africa Project co-</a:t>
            </a:r>
            <a:r>
              <a:rPr lang="en-US" dirty="0" err="1" smtClean="0"/>
              <a:t>ordinated</a:t>
            </a:r>
            <a:r>
              <a:rPr lang="en-US" dirty="0" smtClean="0"/>
              <a:t> by the Secretariat of the Basel Convention </a:t>
            </a:r>
            <a:r>
              <a:rPr lang="en-US" b="1" i="1" dirty="0" smtClean="0">
                <a:solidFill>
                  <a:srgbClr val="FF0000"/>
                </a:solidFill>
              </a:rPr>
              <a:t>[Goal is to enhance capacity of West Africa and other African countries to tackle growing prob</a:t>
            </a:r>
            <a:r>
              <a:rPr lang="en-US" b="1" i="1" dirty="0" smtClean="0">
                <a:solidFill>
                  <a:srgbClr val="FF0000"/>
                </a:solidFill>
              </a:rPr>
              <a:t>lem of e-waste]</a:t>
            </a:r>
            <a:r>
              <a:rPr lang="en-US" dirty="0" smtClean="0"/>
              <a:t>;</a:t>
            </a:r>
          </a:p>
          <a:p>
            <a:pPr marL="457200" indent="-457200" algn="just"/>
            <a:endParaRPr lang="en-US" dirty="0" smtClean="0"/>
          </a:p>
          <a:p>
            <a:pPr marL="457200" indent="-457200" algn="just"/>
            <a:r>
              <a:rPr lang="en-US" dirty="0" smtClean="0"/>
              <a:t>The OEMs African Alliance comprising HP, Dell, Nokia, Phillip and  UK Recycling Company “Reclaimed Appliance” is facilitating activities with  UNEP towards implementing regional solutions </a:t>
            </a:r>
            <a:r>
              <a:rPr lang="en-US" b="1" i="1" dirty="0" smtClean="0">
                <a:solidFill>
                  <a:srgbClr val="FF0000"/>
                </a:solidFill>
              </a:rPr>
              <a:t>[offshoot of E-waste Africa Project]</a:t>
            </a:r>
            <a:r>
              <a:rPr lang="en-US" dirty="0" smtClean="0"/>
              <a:t>.</a:t>
            </a:r>
          </a:p>
          <a:p>
            <a:pPr marL="457200" indent="-457200" algn="just"/>
            <a:endParaRPr lang="en-US" dirty="0" smtClean="0"/>
          </a:p>
          <a:p>
            <a:pPr marL="457200" indent="-457200" algn="just"/>
            <a:r>
              <a:rPr lang="en-US" dirty="0" smtClean="0"/>
              <a:t>Enhanced cooperation among government agencies in the area of monitoring e.g. customs, Nigeria Ports Authority, Police and other </a:t>
            </a:r>
            <a:r>
              <a:rPr lang="en-US" dirty="0" smtClean="0"/>
              <a:t>S</a:t>
            </a:r>
            <a:r>
              <a:rPr lang="en-US" dirty="0" smtClean="0"/>
              <a:t>ecurity Agencies </a:t>
            </a:r>
            <a:r>
              <a:rPr lang="en-US" b="1" i="1" dirty="0" smtClean="0">
                <a:solidFill>
                  <a:srgbClr val="FF0000"/>
                </a:solidFill>
              </a:rPr>
              <a:t>[Another offshoot of E-Waste Africa Project].</a:t>
            </a:r>
            <a:endParaRPr lang="en-US" dirty="0" smtClean="0"/>
          </a:p>
          <a:p>
            <a:pPr marL="457200" indent="-457200" algn="just"/>
            <a:endParaRPr lang="en-US" b="1" i="1" dirty="0" smtClean="0">
              <a:solidFill>
                <a:srgbClr val="FF0000"/>
              </a:solidFill>
            </a:endParaRPr>
          </a:p>
          <a:p>
            <a:pPr marL="457200" indent="-457200" algn="just"/>
            <a:r>
              <a:rPr lang="en-US" dirty="0" err="1" smtClean="0"/>
              <a:t>StEP</a:t>
            </a:r>
            <a:r>
              <a:rPr lang="en-US" dirty="0" smtClean="0"/>
              <a:t> Initiative (solving the E-waste Problem).</a:t>
            </a:r>
          </a:p>
          <a:p>
            <a:pPr marL="1031875" lvl="1" indent="-569913" algn="just"/>
            <a:r>
              <a:rPr lang="en-US" dirty="0" smtClean="0"/>
              <a:t>an initiative of various UN </a:t>
            </a:r>
            <a:r>
              <a:rPr lang="en-US" dirty="0" err="1" smtClean="0"/>
              <a:t>organisation</a:t>
            </a:r>
            <a:r>
              <a:rPr lang="en-US" dirty="0" smtClean="0"/>
              <a:t> working together with industry, government, NGOs and the science sector.</a:t>
            </a:r>
            <a:endParaRPr lang="en-US" dirty="0" smtClean="0"/>
          </a:p>
          <a:p>
            <a:pPr marL="1143000" indent="-628650" algn="just">
              <a:buNone/>
            </a:pPr>
            <a:endParaRPr lang="en-US" dirty="0" smtClean="0"/>
          </a:p>
        </p:txBody>
      </p:sp>
      <p:sp>
        <p:nvSpPr>
          <p:cNvPr id="4" name="Slide Number Placeholder 3"/>
          <p:cNvSpPr>
            <a:spLocks noGrp="1"/>
          </p:cNvSpPr>
          <p:nvPr>
            <p:ph type="sldNum" sz="quarter" idx="12"/>
          </p:nvPr>
        </p:nvSpPr>
        <p:spPr/>
        <p:txBody>
          <a:bodyPr/>
          <a:lstStyle/>
          <a:p>
            <a:fld id="{126C2163-179B-4320-894E-DCE8F99EAFC3}" type="slidenum">
              <a:rPr lang="en-US" smtClean="0"/>
              <a:pPr/>
              <a:t>29</a:t>
            </a:fld>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mgstocks.com/wp-content/uploads/2013/10/Green-wave-abstract-backgrounds-for-powerpoint-template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0" y="-127816"/>
            <a:ext cx="9144000" cy="816072"/>
          </a:xfrm>
        </p:spPr>
        <p:txBody>
          <a:bodyPr>
            <a:normAutofit/>
          </a:bodyPr>
          <a:lstStyle/>
          <a:p>
            <a:pPr marL="457200" indent="-457200">
              <a:buFont typeface="Wingdings" pitchFamily="2" charset="2"/>
              <a:buChar char="Ø"/>
            </a:pPr>
            <a:r>
              <a:rPr lang="en-US" sz="2600" b="1" dirty="0" smtClean="0">
                <a:solidFill>
                  <a:schemeClr val="accent2"/>
                </a:solidFill>
              </a:rPr>
              <a:t>Best Practices in Regulatory Regimes</a:t>
            </a:r>
            <a:endParaRPr lang="en-US" sz="2600" b="1" dirty="0">
              <a:solidFill>
                <a:schemeClr val="accent2"/>
              </a:solidFill>
            </a:endParaRPr>
          </a:p>
        </p:txBody>
      </p:sp>
      <p:sp>
        <p:nvSpPr>
          <p:cNvPr id="3" name="Content Placeholder 2"/>
          <p:cNvSpPr>
            <a:spLocks noGrp="1"/>
          </p:cNvSpPr>
          <p:nvPr>
            <p:ph idx="1"/>
          </p:nvPr>
        </p:nvSpPr>
        <p:spPr>
          <a:xfrm>
            <a:off x="0" y="685800"/>
            <a:ext cx="9144000" cy="6172200"/>
          </a:xfrm>
        </p:spPr>
        <p:txBody>
          <a:bodyPr>
            <a:normAutofit fontScale="85000" lnSpcReduction="20000"/>
          </a:bodyPr>
          <a:lstStyle/>
          <a:p>
            <a:pPr marL="457200" indent="-457200" algn="just"/>
            <a:r>
              <a:rPr lang="en-US" dirty="0" smtClean="0"/>
              <a:t>Program objectives must be clearly defined;</a:t>
            </a:r>
          </a:p>
          <a:p>
            <a:pPr marL="457200" indent="-457200" algn="just"/>
            <a:endParaRPr lang="en-US" dirty="0" smtClean="0"/>
          </a:p>
          <a:p>
            <a:pPr marL="457200" indent="-457200" algn="just"/>
            <a:r>
              <a:rPr lang="en-US" dirty="0" smtClean="0"/>
              <a:t>Collaborative approaches is always helpful in advancing programs;</a:t>
            </a:r>
          </a:p>
          <a:p>
            <a:pPr marL="457200" indent="-457200" algn="just"/>
            <a:endParaRPr lang="en-US" dirty="0" smtClean="0"/>
          </a:p>
          <a:p>
            <a:pPr marL="457200" indent="-457200" algn="just"/>
            <a:r>
              <a:rPr lang="en-US" dirty="0" smtClean="0"/>
              <a:t>Market intervention should be transparent, justified and fair and support competition;</a:t>
            </a:r>
          </a:p>
          <a:p>
            <a:pPr marL="457200" indent="-457200" algn="just"/>
            <a:endParaRPr lang="en-US" dirty="0" smtClean="0"/>
          </a:p>
          <a:p>
            <a:pPr marL="457200" indent="-457200" algn="just"/>
            <a:r>
              <a:rPr lang="en-US" dirty="0" smtClean="0"/>
              <a:t>Effective stakeholder engagement in program design will ensure smooth implementation;</a:t>
            </a:r>
          </a:p>
          <a:p>
            <a:pPr marL="457200" indent="-457200" algn="just"/>
            <a:endParaRPr lang="en-US" dirty="0" smtClean="0"/>
          </a:p>
          <a:p>
            <a:pPr marL="457200" indent="-457200" algn="just"/>
            <a:r>
              <a:rPr lang="en-US" dirty="0" smtClean="0"/>
              <a:t>Effectively designing financial incentives is vital to the success of a scheme.  Emphasis on sales-based target do not encourage re-use or design for the environment (limits durability);</a:t>
            </a:r>
          </a:p>
          <a:p>
            <a:pPr marL="457200" indent="-457200" algn="just"/>
            <a:endParaRPr lang="en-US" dirty="0" smtClean="0"/>
          </a:p>
          <a:p>
            <a:pPr marL="457200" indent="-457200" algn="just"/>
            <a:endParaRPr lang="en-US" dirty="0" smtClean="0"/>
          </a:p>
          <a:p>
            <a:pPr marL="457200" indent="-457200" algn="just"/>
            <a:endParaRPr lang="en-US" dirty="0" smtClean="0"/>
          </a:p>
          <a:p>
            <a:pPr marL="457200" indent="-457200" algn="just"/>
            <a:endParaRPr lang="en-US" dirty="0" smtClean="0"/>
          </a:p>
          <a:p>
            <a:pPr marL="457200" indent="-457200" algn="just"/>
            <a:endParaRPr lang="en-US" dirty="0" smtClean="0"/>
          </a:p>
          <a:p>
            <a:pPr marL="1143000" indent="-628650" algn="just">
              <a:buNone/>
            </a:pPr>
            <a:endParaRPr lang="en-US" dirty="0" smtClean="0"/>
          </a:p>
        </p:txBody>
      </p:sp>
      <p:sp>
        <p:nvSpPr>
          <p:cNvPr id="4" name="Slide Number Placeholder 3"/>
          <p:cNvSpPr>
            <a:spLocks noGrp="1"/>
          </p:cNvSpPr>
          <p:nvPr>
            <p:ph type="sldNum" sz="quarter" idx="12"/>
          </p:nvPr>
        </p:nvSpPr>
        <p:spPr/>
        <p:txBody>
          <a:bodyPr/>
          <a:lstStyle/>
          <a:p>
            <a:fld id="{126C2163-179B-4320-894E-DCE8F99EAFC3}" type="slidenum">
              <a:rPr lang="en-US" smtClean="0"/>
              <a:pPr/>
              <a:t>30</a:t>
            </a:fld>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mgstocks.com/wp-content/uploads/2013/10/Green-wave-abstract-backgrounds-for-powerpoint-template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0" y="-127816"/>
            <a:ext cx="9144000" cy="816072"/>
          </a:xfrm>
        </p:spPr>
        <p:txBody>
          <a:bodyPr>
            <a:normAutofit/>
          </a:bodyPr>
          <a:lstStyle/>
          <a:p>
            <a:pPr marL="457200" indent="-457200">
              <a:buFont typeface="Wingdings" pitchFamily="2" charset="2"/>
              <a:buChar char="Ø"/>
            </a:pPr>
            <a:r>
              <a:rPr lang="en-US" sz="2600" b="1" dirty="0" smtClean="0">
                <a:solidFill>
                  <a:schemeClr val="accent2"/>
                </a:solidFill>
              </a:rPr>
              <a:t>Best Practices in Regulatory Regimes…</a:t>
            </a:r>
            <a:endParaRPr lang="en-US" sz="2600" b="1" dirty="0">
              <a:solidFill>
                <a:schemeClr val="accent2"/>
              </a:solidFill>
            </a:endParaRPr>
          </a:p>
        </p:txBody>
      </p:sp>
      <p:sp>
        <p:nvSpPr>
          <p:cNvPr id="3" name="Content Placeholder 2"/>
          <p:cNvSpPr>
            <a:spLocks noGrp="1"/>
          </p:cNvSpPr>
          <p:nvPr>
            <p:ph idx="1"/>
          </p:nvPr>
        </p:nvSpPr>
        <p:spPr>
          <a:xfrm>
            <a:off x="0" y="685800"/>
            <a:ext cx="9144000" cy="6172200"/>
          </a:xfrm>
        </p:spPr>
        <p:txBody>
          <a:bodyPr>
            <a:normAutofit fontScale="92500" lnSpcReduction="20000"/>
          </a:bodyPr>
          <a:lstStyle/>
          <a:p>
            <a:pPr marL="457200" indent="-457200" algn="just"/>
            <a:r>
              <a:rPr lang="en-US" dirty="0" smtClean="0"/>
              <a:t>A coordinated mechanism which creates incentives and obligations for various players along the supply chain can promote </a:t>
            </a:r>
            <a:r>
              <a:rPr lang="en-US" dirty="0" smtClean="0"/>
              <a:t>resource </a:t>
            </a:r>
            <a:r>
              <a:rPr lang="en-US" dirty="0" smtClean="0"/>
              <a:t>efficiency.</a:t>
            </a:r>
          </a:p>
          <a:p>
            <a:pPr marL="457200" indent="-457200" algn="just"/>
            <a:endParaRPr lang="en-US" dirty="0" smtClean="0"/>
          </a:p>
          <a:p>
            <a:pPr marL="457200" indent="-457200" algn="just"/>
            <a:r>
              <a:rPr lang="en-US" dirty="0" smtClean="0"/>
              <a:t>Convenience strongly influences consumer </a:t>
            </a:r>
            <a:r>
              <a:rPr lang="en-US" dirty="0" err="1" smtClean="0"/>
              <a:t>behaviour</a:t>
            </a:r>
            <a:r>
              <a:rPr lang="en-US" dirty="0" smtClean="0"/>
              <a:t> (collection and transport);</a:t>
            </a:r>
          </a:p>
          <a:p>
            <a:pPr marL="457200" indent="-457200" algn="just"/>
            <a:endParaRPr lang="en-US" dirty="0" smtClean="0"/>
          </a:p>
          <a:p>
            <a:pPr marL="457200" indent="-457200" algn="just"/>
            <a:r>
              <a:rPr lang="en-US" dirty="0" smtClean="0"/>
              <a:t>Participation of manufacturers in the physical management of their end-of-life products is a significant factor in the success of EPR schemes;</a:t>
            </a:r>
          </a:p>
          <a:p>
            <a:pPr marL="457200" indent="-457200" algn="just"/>
            <a:endParaRPr lang="en-US" dirty="0" smtClean="0"/>
          </a:p>
          <a:p>
            <a:pPr marL="457200" indent="-457200" algn="just"/>
            <a:r>
              <a:rPr lang="en-US" dirty="0" smtClean="0"/>
              <a:t>End of life consumer goods should not be viewed as worthless “waste” but as cost effective sources of material.</a:t>
            </a:r>
          </a:p>
          <a:p>
            <a:pPr marL="457200" indent="-457200" algn="just"/>
            <a:endParaRPr lang="en-US" dirty="0" smtClean="0"/>
          </a:p>
          <a:p>
            <a:pPr marL="457200" indent="-457200" algn="just"/>
            <a:endParaRPr lang="en-US" dirty="0" smtClean="0"/>
          </a:p>
          <a:p>
            <a:pPr marL="457200" indent="-457200" algn="just"/>
            <a:endParaRPr lang="en-US" dirty="0" smtClean="0"/>
          </a:p>
          <a:p>
            <a:pPr marL="457200" indent="-457200" algn="just"/>
            <a:endParaRPr lang="en-US" dirty="0" smtClean="0"/>
          </a:p>
          <a:p>
            <a:pPr marL="457200" indent="-457200" algn="just"/>
            <a:endParaRPr lang="en-US" dirty="0" smtClean="0"/>
          </a:p>
          <a:p>
            <a:pPr marL="1143000" indent="-628650" algn="just">
              <a:buNone/>
            </a:pPr>
            <a:endParaRPr lang="en-US" dirty="0" smtClean="0"/>
          </a:p>
        </p:txBody>
      </p:sp>
      <p:sp>
        <p:nvSpPr>
          <p:cNvPr id="4" name="Slide Number Placeholder 3"/>
          <p:cNvSpPr>
            <a:spLocks noGrp="1"/>
          </p:cNvSpPr>
          <p:nvPr>
            <p:ph type="sldNum" sz="quarter" idx="12"/>
          </p:nvPr>
        </p:nvSpPr>
        <p:spPr/>
        <p:txBody>
          <a:bodyPr/>
          <a:lstStyle/>
          <a:p>
            <a:fld id="{126C2163-179B-4320-894E-DCE8F99EAFC3}" type="slidenum">
              <a:rPr lang="en-US" smtClean="0"/>
              <a:pPr/>
              <a:t>31</a:t>
            </a:fld>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mgstocks.com/wp-content/uploads/2013/10/Green-wave-abstract-backgrounds-for-powerpoint-template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0" y="-127816"/>
            <a:ext cx="9144000" cy="816072"/>
          </a:xfrm>
        </p:spPr>
        <p:txBody>
          <a:bodyPr>
            <a:normAutofit/>
          </a:bodyPr>
          <a:lstStyle/>
          <a:p>
            <a:pPr marL="457200" indent="-457200">
              <a:buFont typeface="Wingdings" pitchFamily="2" charset="2"/>
              <a:buChar char="Ø"/>
            </a:pPr>
            <a:r>
              <a:rPr lang="en-US" sz="2600" b="1" dirty="0" smtClean="0">
                <a:solidFill>
                  <a:schemeClr val="accent2"/>
                </a:solidFill>
              </a:rPr>
              <a:t>Conclusion</a:t>
            </a:r>
            <a:endParaRPr lang="en-US" sz="2600" b="1" dirty="0">
              <a:solidFill>
                <a:schemeClr val="accent2"/>
              </a:solidFill>
            </a:endParaRPr>
          </a:p>
        </p:txBody>
      </p:sp>
      <p:sp>
        <p:nvSpPr>
          <p:cNvPr id="3" name="Content Placeholder 2"/>
          <p:cNvSpPr>
            <a:spLocks noGrp="1"/>
          </p:cNvSpPr>
          <p:nvPr>
            <p:ph idx="1"/>
          </p:nvPr>
        </p:nvSpPr>
        <p:spPr>
          <a:xfrm>
            <a:off x="0" y="685800"/>
            <a:ext cx="9144000" cy="6172200"/>
          </a:xfrm>
        </p:spPr>
        <p:txBody>
          <a:bodyPr>
            <a:normAutofit fontScale="77500" lnSpcReduction="20000"/>
          </a:bodyPr>
          <a:lstStyle/>
          <a:p>
            <a:pPr marL="457200" indent="-457200" algn="just"/>
            <a:r>
              <a:rPr lang="en-US" dirty="0" smtClean="0"/>
              <a:t>A number of tools, mechanisms and measures than can greatly assist in stemming the e-waste problem in West Africa already exist.  What is required is for a body like ECOWAS to engender a co-</a:t>
            </a:r>
            <a:r>
              <a:rPr lang="en-US" dirty="0" err="1" smtClean="0"/>
              <a:t>ordinated</a:t>
            </a:r>
            <a:r>
              <a:rPr lang="en-US" dirty="0" smtClean="0"/>
              <a:t> approach.</a:t>
            </a:r>
          </a:p>
          <a:p>
            <a:pPr marL="457200" indent="-457200" algn="just"/>
            <a:endParaRPr lang="en-US" dirty="0" smtClean="0"/>
          </a:p>
          <a:p>
            <a:pPr marL="457200" indent="-457200" algn="just"/>
            <a:r>
              <a:rPr lang="en-US" dirty="0" smtClean="0"/>
              <a:t>A co-</a:t>
            </a:r>
            <a:r>
              <a:rPr lang="en-US" dirty="0" err="1" smtClean="0"/>
              <a:t>ordinated</a:t>
            </a:r>
            <a:r>
              <a:rPr lang="en-US" dirty="0" smtClean="0"/>
              <a:t> approach will enable the region to </a:t>
            </a:r>
            <a:r>
              <a:rPr lang="en-US" dirty="0" err="1" smtClean="0"/>
              <a:t>amortise</a:t>
            </a:r>
            <a:r>
              <a:rPr lang="en-US" dirty="0" smtClean="0"/>
              <a:t> the benefits of the different initiatives that abound;</a:t>
            </a:r>
          </a:p>
          <a:p>
            <a:pPr marL="457200" indent="-457200" algn="just"/>
            <a:endParaRPr lang="en-US" dirty="0" smtClean="0"/>
          </a:p>
          <a:p>
            <a:pPr marL="457200" indent="-457200" algn="just"/>
            <a:r>
              <a:rPr lang="en-US" dirty="0" smtClean="0"/>
              <a:t>The region should be interested in the development of an international certification scheme that will help differentiate UEEE and WEEE.</a:t>
            </a:r>
          </a:p>
          <a:p>
            <a:pPr marL="457200" indent="-457200" algn="just"/>
            <a:endParaRPr lang="en-US" dirty="0" smtClean="0"/>
          </a:p>
          <a:p>
            <a:pPr marL="457200" indent="-457200" algn="just"/>
            <a:r>
              <a:rPr lang="en-US" dirty="0" smtClean="0"/>
              <a:t>Professor Osibanjo has consistently advocated for an ECOWAS e-waste strategy since 2012, and even suggested a draft document for consideration.</a:t>
            </a:r>
          </a:p>
          <a:p>
            <a:pPr marL="457200" indent="-457200" algn="just"/>
            <a:endParaRPr lang="en-US" dirty="0" smtClean="0"/>
          </a:p>
          <a:p>
            <a:pPr marL="457200" indent="-457200" algn="just"/>
            <a:r>
              <a:rPr lang="en-US" dirty="0" smtClean="0"/>
              <a:t>Such a document is long overdue.</a:t>
            </a:r>
          </a:p>
          <a:p>
            <a:pPr marL="457200" indent="-457200" algn="just"/>
            <a:endParaRPr lang="en-US" dirty="0" smtClean="0"/>
          </a:p>
          <a:p>
            <a:pPr marL="457200" indent="-457200" algn="just"/>
            <a:endParaRPr lang="en-US" dirty="0" smtClean="0"/>
          </a:p>
          <a:p>
            <a:pPr marL="457200" indent="-457200" algn="just"/>
            <a:endParaRPr lang="en-US" dirty="0" smtClean="0"/>
          </a:p>
          <a:p>
            <a:pPr marL="457200" indent="-457200" algn="just"/>
            <a:endParaRPr lang="en-US" dirty="0" smtClean="0"/>
          </a:p>
          <a:p>
            <a:pPr marL="457200" indent="-457200" algn="just"/>
            <a:endParaRPr lang="en-US" dirty="0" smtClean="0"/>
          </a:p>
          <a:p>
            <a:pPr marL="1143000" indent="-628650" algn="just">
              <a:buNone/>
            </a:pPr>
            <a:endParaRPr lang="en-US" dirty="0" smtClean="0"/>
          </a:p>
        </p:txBody>
      </p:sp>
      <p:sp>
        <p:nvSpPr>
          <p:cNvPr id="4" name="Slide Number Placeholder 3"/>
          <p:cNvSpPr>
            <a:spLocks noGrp="1"/>
          </p:cNvSpPr>
          <p:nvPr>
            <p:ph type="sldNum" sz="quarter" idx="12"/>
          </p:nvPr>
        </p:nvSpPr>
        <p:spPr/>
        <p:txBody>
          <a:bodyPr/>
          <a:lstStyle/>
          <a:p>
            <a:fld id="{126C2163-179B-4320-894E-DCE8F99EAFC3}" type="slidenum">
              <a:rPr lang="en-US" smtClean="0"/>
              <a:pPr/>
              <a:t>32</a:t>
            </a:fld>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mgstocks.com/wp-content/uploads/2013/10/Green-wave-abstract-backgrounds-for-powerpoint-template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Content Placeholder 2"/>
          <p:cNvSpPr>
            <a:spLocks noGrp="1"/>
          </p:cNvSpPr>
          <p:nvPr>
            <p:ph idx="1"/>
          </p:nvPr>
        </p:nvSpPr>
        <p:spPr>
          <a:xfrm>
            <a:off x="0" y="228600"/>
            <a:ext cx="9144000" cy="6629400"/>
          </a:xfrm>
        </p:spPr>
        <p:txBody>
          <a:bodyPr>
            <a:normAutofit/>
          </a:bodyPr>
          <a:lstStyle/>
          <a:p>
            <a:pPr marL="1143000" indent="-628650" algn="ctr">
              <a:buNone/>
            </a:pPr>
            <a:endParaRPr lang="en-US" sz="4800" b="1" dirty="0" smtClean="0">
              <a:latin typeface="Albertus Medium" pitchFamily="34" charset="0"/>
            </a:endParaRPr>
          </a:p>
          <a:p>
            <a:pPr marL="1143000" indent="-628650" algn="ctr">
              <a:buNone/>
            </a:pPr>
            <a:endParaRPr lang="en-US" sz="4800" b="1" dirty="0" smtClean="0">
              <a:latin typeface="Albertus Medium" pitchFamily="34" charset="0"/>
            </a:endParaRPr>
          </a:p>
          <a:p>
            <a:pPr marL="1143000" indent="-628650" algn="ctr">
              <a:buNone/>
            </a:pPr>
            <a:endParaRPr lang="en-US" sz="4800" b="1" dirty="0" smtClean="0">
              <a:latin typeface="Albertus Medium" pitchFamily="34" charset="0"/>
            </a:endParaRPr>
          </a:p>
          <a:p>
            <a:pPr marL="1143000" indent="-628650" algn="ctr">
              <a:buNone/>
            </a:pPr>
            <a:r>
              <a:rPr lang="en-US" sz="4800" b="1" dirty="0" smtClean="0">
                <a:latin typeface="Albertus Medium" pitchFamily="34" charset="0"/>
              </a:rPr>
              <a:t>THANK YOU</a:t>
            </a:r>
            <a:endParaRPr lang="en-US" sz="4800" b="1" dirty="0" smtClean="0">
              <a:latin typeface="Albertus Medium" pitchFamily="34" charset="0"/>
            </a:endParaRPr>
          </a:p>
        </p:txBody>
      </p:sp>
      <p:sp>
        <p:nvSpPr>
          <p:cNvPr id="4" name="Slide Number Placeholder 3"/>
          <p:cNvSpPr>
            <a:spLocks noGrp="1"/>
          </p:cNvSpPr>
          <p:nvPr>
            <p:ph type="sldNum" sz="quarter" idx="12"/>
          </p:nvPr>
        </p:nvSpPr>
        <p:spPr/>
        <p:txBody>
          <a:bodyPr/>
          <a:lstStyle/>
          <a:p>
            <a:fld id="{126C2163-179B-4320-894E-DCE8F99EAFC3}" type="slidenum">
              <a:rPr lang="en-US" smtClean="0"/>
              <a:pPr/>
              <a:t>33</a:t>
            </a:fld>
            <a:endParaRPr lang="en-US" dirty="0"/>
          </a:p>
        </p:txBody>
      </p:sp>
    </p:spTree>
  </p:cSld>
  <p:clrMapOvr>
    <a:masterClrMapping/>
  </p:clrMapOvr>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2293</Template>
  <TotalTime>1462</TotalTime>
  <Words>3650</Words>
  <Application>Microsoft Office PowerPoint</Application>
  <PresentationFormat>On-screen Show (4:3)</PresentationFormat>
  <Paragraphs>477</Paragraphs>
  <Slides>33</Slides>
  <Notes>1</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Diseño predeterminado</vt:lpstr>
      <vt:lpstr>E-Waste Regulation in West Africa:  The Need for A Coherent Approach by  Professor ‘Lanre Fagbohun, Ph.D Nigerian Institute of Advanced Legal Studies</vt:lpstr>
      <vt:lpstr>Outline of Discourse</vt:lpstr>
      <vt:lpstr>Context of Discourse</vt:lpstr>
      <vt:lpstr>Conceptual Lifecycle of EEE</vt:lpstr>
      <vt:lpstr>Once Trendy… Now Toxic</vt:lpstr>
      <vt:lpstr>The Toxic Materials</vt:lpstr>
      <vt:lpstr>The Toxic Materials…</vt:lpstr>
      <vt:lpstr>The Toxic Materials…</vt:lpstr>
      <vt:lpstr>The Toxic Materials…</vt:lpstr>
      <vt:lpstr>Know Your Stakeholders</vt:lpstr>
      <vt:lpstr>Basis of E-Waste Policies , Law and Regulations</vt:lpstr>
      <vt:lpstr>Global Framework of Regulation</vt:lpstr>
      <vt:lpstr>Global Framework of Regulation…</vt:lpstr>
      <vt:lpstr>Global Framework of Regulation…</vt:lpstr>
      <vt:lpstr>Other Initiatives</vt:lpstr>
      <vt:lpstr>Policy Approaches Guiding Legal Framework</vt:lpstr>
      <vt:lpstr>Existing Policy Perspectives</vt:lpstr>
      <vt:lpstr>Elements of Extended Producer Responsibility</vt:lpstr>
      <vt:lpstr>Peep into the European Union</vt:lpstr>
      <vt:lpstr>Peep into the European Union…</vt:lpstr>
      <vt:lpstr>Peep into the European Union…</vt:lpstr>
      <vt:lpstr>Regulation of E-Waste in West Africa</vt:lpstr>
      <vt:lpstr>Overview of Legislation in Hot spots</vt:lpstr>
      <vt:lpstr>Overview of Legislation in Hot spots …</vt:lpstr>
      <vt:lpstr>Overview of Legislation in Hot spots …</vt:lpstr>
      <vt:lpstr>Overview of Legislation in Hot spots …</vt:lpstr>
      <vt:lpstr>Emerging Facts – Findings of Stakeholder Assessments</vt:lpstr>
      <vt:lpstr>Emerging Facts – Findings of Stakeholder Assessments…</vt:lpstr>
      <vt:lpstr>Laudable Initiatives</vt:lpstr>
      <vt:lpstr>Best Practices in Regulatory Regimes</vt:lpstr>
      <vt:lpstr>Best Practices in Regulatory Regimes…</vt:lpstr>
      <vt:lpstr>Conclusion</vt:lpstr>
      <vt:lpstr>Slide 33</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Yetunde</dc:creator>
  <cp:lastModifiedBy>Yetunde</cp:lastModifiedBy>
  <cp:revision>619</cp:revision>
  <dcterms:created xsi:type="dcterms:W3CDTF">2014-09-15T07:52:46Z</dcterms:created>
  <dcterms:modified xsi:type="dcterms:W3CDTF">2015-06-23T10:00:48Z</dcterms:modified>
</cp:coreProperties>
</file>