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7" r:id="rId2"/>
    <p:sldId id="258" r:id="rId3"/>
    <p:sldId id="261" r:id="rId4"/>
    <p:sldId id="262"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3" d="100"/>
          <a:sy n="83" d="100"/>
        </p:scale>
        <p:origin x="-33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66AF16-76B3-4AD2-957D-9500ECF721E9}" type="datetimeFigureOut">
              <a:rPr lang="en-US" smtClean="0"/>
              <a:t>30-May-14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7A886F-5A49-4E14-B837-473A94D366D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CC131271-4A55-4EEB-A8AD-F2C3A7858480}" type="slidenum">
              <a:rPr lang="en-US"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EB11241-0520-47BC-B1A2-029866511D82}" type="datetime1">
              <a:rPr lang="en-US" smtClean="0"/>
              <a:t>30-May-14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06827BA-6912-4421-9E0E-4419F8A3C57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5C51237-CA7D-4304-B7ED-954C064647C0}" type="datetime1">
              <a:rPr lang="en-US" smtClean="0"/>
              <a:t>30-May-14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6827BA-6912-4421-9E0E-4419F8A3C57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54B47A3-C968-4C8E-A580-CA6F0E51C6FE}" type="datetime1">
              <a:rPr lang="en-US" smtClean="0"/>
              <a:t>30-May-14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6827BA-6912-4421-9E0E-4419F8A3C57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526B25-1D0B-429B-A6C0-E7B321E89A8C}" type="datetime1">
              <a:rPr lang="en-US" smtClean="0"/>
              <a:t>30-May-14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6827BA-6912-4421-9E0E-4419F8A3C57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89D848B-2B23-43C7-9D82-895D860D2FB2}" type="datetime1">
              <a:rPr lang="en-US" smtClean="0"/>
              <a:t>30-May-14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06827BA-6912-4421-9E0E-4419F8A3C57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04B76BF-4E35-4D14-A655-EFFAE43C178F}" type="datetime1">
              <a:rPr lang="en-US" smtClean="0"/>
              <a:t>30-May-14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06827BA-6912-4421-9E0E-4419F8A3C57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5B805AB-982D-481E-8B55-73C1E953B1C5}" type="datetime1">
              <a:rPr lang="en-US" smtClean="0"/>
              <a:t>30-May-14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06827BA-6912-4421-9E0E-4419F8A3C57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48AF2BE-2A74-49C6-B63F-775B1A7CB11A}" type="datetime1">
              <a:rPr lang="en-US" smtClean="0"/>
              <a:t>30-May-14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6827BA-6912-4421-9E0E-4419F8A3C57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8A47C5C-3CA4-45D0-85BF-B11176CD21BA}" type="datetime1">
              <a:rPr lang="en-US" smtClean="0"/>
              <a:t>30-May-14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06827BA-6912-4421-9E0E-4419F8A3C57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DD36307-EE86-456F-8A5C-B2C065F279FE}" type="datetime1">
              <a:rPr lang="en-US" smtClean="0"/>
              <a:t>30-May-14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6827BA-6912-4421-9E0E-4419F8A3C57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6A27A99-B097-4F58-B6E5-3D3D5B5FCAE8}" type="datetime1">
              <a:rPr lang="en-US" smtClean="0"/>
              <a:t>30-May-14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6827BA-6912-4421-9E0E-4419F8A3C57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64EB2E4-AA83-415C-8A82-77C3B9169E9E}" type="datetime1">
              <a:rPr lang="en-US" smtClean="0"/>
              <a:t>30-May-14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06827BA-6912-4421-9E0E-4419F8A3C57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ng/url?sa=i&amp;rct=j&amp;q=&amp;esrc=s&amp;frm=1&amp;source=images&amp;cd=&amp;cad=rja&amp;uact=8&amp;docid=m-_Uw_I65XxZaM&amp;tbnid=hwGZlhrJovWnqM:&amp;ved=0CAUQjRw&amp;url=http://watchdogreporters.net/&amp;ei=kV2EU5qiDsbB7Aam34BY&amp;bvm=bv.67720277,d.ZGU&amp;psig=AFQjCNE39u0QmUbFmh_gCUqbQS2v8E9dJw&amp;ust=140126983804123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google.com.ng/url?sa=i&amp;rct=j&amp;q=&amp;esrc=s&amp;frm=1&amp;source=images&amp;cd=&amp;cad=rja&amp;uact=8&amp;docid=jOQPoHoqGYnh5M&amp;tbnid=YdblqKFEwxPnKM:&amp;ved=0CAUQjRw&amp;url=http://www.finelib.com/listing/Nigerian-Institute-of-Advanced-Legal-Studies-NIALS/2755/&amp;ei=512EU5LyKsXX7AbQ-ICADg&amp;bvm=bv.67720277,d.ZGU&amp;psig=AFQjCNHVYj_-UoKDhEbrNqo5SMRP9egFew&amp;ust=1401270077031915"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ng/url?sa=i&amp;rct=j&amp;q=&amp;esrc=s&amp;frm=1&amp;source=images&amp;cd=&amp;cad=rja&amp;uact=8&amp;docid=jOQPoHoqGYnh5M&amp;tbnid=YdblqKFEwxPnKM:&amp;ved=0CAUQjRw&amp;url=http://www.finelib.com/listing/Nigerian-Institute-of-Advanced-Legal-Studies-NIALS/2755/&amp;ei=512EU5LyKsXX7AbQ-ICADg&amp;bvm=bv.67720277,d.ZGU&amp;psig=AFQjCNHVYj_-UoKDhEbrNqo5SMRP9egFew&amp;ust=1401270077031915"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www.google.com.ng/url?sa=i&amp;rct=j&amp;q=&amp;esrc=s&amp;frm=1&amp;source=images&amp;cd=&amp;cad=rja&amp;uact=8&amp;docid=m-_Uw_I65XxZaM&amp;tbnid=hwGZlhrJovWnqM:&amp;ved=0CAUQjRw&amp;url=http://watchdogreporters.net/&amp;ei=kV2EU5qiDsbB7Aam34BY&amp;bvm=bv.67720277,d.ZGU&amp;psig=AFQjCNE39u0QmUbFmh_gCUqbQS2v8E9dJw&amp;ust=14012698380412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ng/url?sa=i&amp;rct=j&amp;q=&amp;esrc=s&amp;frm=1&amp;source=images&amp;cd=&amp;cad=rja&amp;uact=8&amp;docid=jOQPoHoqGYnh5M&amp;tbnid=YdblqKFEwxPnKM:&amp;ved=0CAUQjRw&amp;url=http://www.finelib.com/listing/Nigerian-Institute-of-Advanced-Legal-Studies-NIALS/2755/&amp;ei=512EU5LyKsXX7AbQ-ICADg&amp;bvm=bv.67720277,d.ZGU&amp;psig=AFQjCNHVYj_-UoKDhEbrNqo5SMRP9egFew&amp;ust=1401270077031915"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www.google.com.ng/url?sa=i&amp;rct=j&amp;q=&amp;esrc=s&amp;frm=1&amp;source=images&amp;cd=&amp;cad=rja&amp;uact=8&amp;docid=m-_Uw_I65XxZaM&amp;tbnid=hwGZlhrJovWnqM:&amp;ved=0CAUQjRw&amp;url=http://watchdogreporters.net/&amp;ei=kV2EU5qiDsbB7Aam34BY&amp;bvm=bv.67720277,d.ZGU&amp;psig=AFQjCNE39u0QmUbFmh_gCUqbQS2v8E9dJw&amp;ust=140126983804123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ng/url?sa=i&amp;rct=j&amp;q=&amp;esrc=s&amp;frm=1&amp;source=images&amp;cd=&amp;cad=rja&amp;uact=8&amp;docid=jOQPoHoqGYnh5M&amp;tbnid=YdblqKFEwxPnKM:&amp;ved=0CAUQjRw&amp;url=http://www.finelib.com/listing/Nigerian-Institute-of-Advanced-Legal-Studies-NIALS/2755/&amp;ei=512EU5LyKsXX7AbQ-ICADg&amp;bvm=bv.67720277,d.ZGU&amp;psig=AFQjCNHVYj_-UoKDhEbrNqo5SMRP9egFew&amp;ust=1401270077031915"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www.google.com.ng/url?sa=i&amp;rct=j&amp;q=&amp;esrc=s&amp;frm=1&amp;source=images&amp;cd=&amp;cad=rja&amp;uact=8&amp;docid=m-_Uw_I65XxZaM&amp;tbnid=hwGZlhrJovWnqM:&amp;ved=0CAUQjRw&amp;url=http://watchdogreporters.net/&amp;ei=kV2EU5qiDsbB7Aam34BY&amp;bvm=bv.67720277,d.ZGU&amp;psig=AFQjCNE39u0QmUbFmh_gCUqbQS2v8E9dJw&amp;ust=140126983804123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ng/url?sa=i&amp;rct=j&amp;q=&amp;esrc=s&amp;frm=1&amp;source=images&amp;cd=&amp;cad=rja&amp;uact=8&amp;docid=jOQPoHoqGYnh5M&amp;tbnid=YdblqKFEwxPnKM:&amp;ved=0CAUQjRw&amp;url=http://www.finelib.com/listing/Nigerian-Institute-of-Advanced-Legal-Studies-NIALS/2755/&amp;ei=512EU5LyKsXX7AbQ-ICADg&amp;bvm=bv.67720277,d.ZGU&amp;psig=AFQjCNHVYj_-UoKDhEbrNqo5SMRP9egFew&amp;ust=1401270077031915"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www.google.com.ng/url?sa=i&amp;rct=j&amp;q=&amp;esrc=s&amp;frm=1&amp;source=images&amp;cd=&amp;cad=rja&amp;uact=8&amp;docid=m-_Uw_I65XxZaM&amp;tbnid=hwGZlhrJovWnqM:&amp;ved=0CAUQjRw&amp;url=http://watchdogreporters.net/&amp;ei=kV2EU5qiDsbB7Aam34BY&amp;bvm=bv.67720277,d.ZGU&amp;psig=AFQjCNE39u0QmUbFmh_gCUqbQS2v8E9dJw&amp;ust=140126983804123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ng/url?sa=i&amp;rct=j&amp;q=&amp;esrc=s&amp;frm=1&amp;source=images&amp;cd=&amp;cad=rja&amp;uact=8&amp;docid=jOQPoHoqGYnh5M&amp;tbnid=YdblqKFEwxPnKM:&amp;ved=0CAUQjRw&amp;url=http://www.finelib.com/listing/Nigerian-Institute-of-Advanced-Legal-Studies-NIALS/2755/&amp;ei=512EU5LyKsXX7AbQ-ICADg&amp;bvm=bv.67720277,d.ZGU&amp;psig=AFQjCNHVYj_-UoKDhEbrNqo5SMRP9egFew&amp;ust=1401270077031915"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www.google.com.ng/url?sa=i&amp;rct=j&amp;q=&amp;esrc=s&amp;frm=1&amp;source=images&amp;cd=&amp;cad=rja&amp;uact=8&amp;docid=m-_Uw_I65XxZaM&amp;tbnid=hwGZlhrJovWnqM:&amp;ved=0CAUQjRw&amp;url=http://watchdogreporters.net/&amp;ei=kV2EU5qiDsbB7Aam34BY&amp;bvm=bv.67720277,d.ZGU&amp;psig=AFQjCNE39u0QmUbFmh_gCUqbQS2v8E9dJw&amp;ust=14012698380412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8839200" cy="1371600"/>
          </a:xfrm>
        </p:spPr>
        <p:txBody>
          <a:bodyPr>
            <a:noAutofit/>
          </a:bodyPr>
          <a:lstStyle/>
          <a:p>
            <a:pPr algn="ctr" eaLnBrk="1" fontAlgn="auto" hangingPunct="1">
              <a:spcAft>
                <a:spcPts val="0"/>
              </a:spcAft>
              <a:defRPr/>
            </a:pPr>
            <a:r>
              <a:rPr lang="en-US" sz="3900" dirty="0" smtClean="0">
                <a:solidFill>
                  <a:schemeClr val="tx2">
                    <a:satMod val="130000"/>
                  </a:schemeClr>
                </a:solidFill>
                <a:latin typeface="Arial Narrow" pitchFamily="34" charset="0"/>
              </a:rPr>
              <a:t>A One – Day Workshop on</a:t>
            </a:r>
            <a:br>
              <a:rPr lang="en-US" sz="3900" dirty="0" smtClean="0">
                <a:solidFill>
                  <a:schemeClr val="tx2">
                    <a:satMod val="130000"/>
                  </a:schemeClr>
                </a:solidFill>
                <a:latin typeface="Arial Narrow" pitchFamily="34" charset="0"/>
              </a:rPr>
            </a:br>
            <a:r>
              <a:rPr lang="en-US" sz="3200" dirty="0" smtClean="0">
                <a:solidFill>
                  <a:schemeClr val="tx2">
                    <a:satMod val="130000"/>
                  </a:schemeClr>
                </a:solidFill>
                <a:latin typeface="Arial Narrow" pitchFamily="34" charset="0"/>
              </a:rPr>
              <a:t>Delta State Beyond Oil: Setting the Legal Framework</a:t>
            </a:r>
            <a:endParaRPr lang="en-US" sz="3200" dirty="0">
              <a:solidFill>
                <a:schemeClr val="tx2">
                  <a:satMod val="130000"/>
                </a:schemeClr>
              </a:solidFill>
              <a:latin typeface="Arial Narrow" pitchFamily="34" charset="0"/>
            </a:endParaRPr>
          </a:p>
        </p:txBody>
      </p:sp>
      <p:sp>
        <p:nvSpPr>
          <p:cNvPr id="6" name="Slide Number Placeholder 5"/>
          <p:cNvSpPr>
            <a:spLocks noGrp="1"/>
          </p:cNvSpPr>
          <p:nvPr>
            <p:ph type="sldNum" sz="quarter" idx="12"/>
          </p:nvPr>
        </p:nvSpPr>
        <p:spPr/>
        <p:txBody>
          <a:bodyPr/>
          <a:lstStyle/>
          <a:p>
            <a:pPr>
              <a:defRPr/>
            </a:pPr>
            <a:fld id="{67408124-7CE6-452B-822C-F301AD25FBC3}" type="slidenum">
              <a:rPr lang="en-US" smtClean="0">
                <a:solidFill>
                  <a:schemeClr val="tx1"/>
                </a:solidFill>
              </a:rPr>
              <a:pPr>
                <a:defRPr/>
              </a:pPr>
              <a:t>1</a:t>
            </a:fld>
            <a:endParaRPr lang="en-US" dirty="0">
              <a:solidFill>
                <a:schemeClr val="tx1"/>
              </a:solidFill>
            </a:endParaRPr>
          </a:p>
        </p:txBody>
      </p:sp>
      <p:pic>
        <p:nvPicPr>
          <p:cNvPr id="5" name="Picture 4" descr="https://encrypted-tbn2.gstatic.com/images?q=tbn:ANd9GcScR818_9LCU3hfZ2FcFoXMLXHvu7EXzYszFkElM5fQzGLFn_Nh">
            <a:hlinkClick r:id="rId3"/>
          </p:cNvPr>
          <p:cNvPicPr/>
          <p:nvPr/>
        </p:nvPicPr>
        <p:blipFill>
          <a:blip r:embed="rId4"/>
          <a:srcRect/>
          <a:stretch>
            <a:fillRect/>
          </a:stretch>
        </p:blipFill>
        <p:spPr bwMode="auto">
          <a:xfrm>
            <a:off x="0" y="0"/>
            <a:ext cx="1047750" cy="1066800"/>
          </a:xfrm>
          <a:prstGeom prst="rect">
            <a:avLst/>
          </a:prstGeom>
          <a:noFill/>
          <a:ln w="9525">
            <a:noFill/>
            <a:miter lim="800000"/>
            <a:headEnd/>
            <a:tailEnd/>
          </a:ln>
        </p:spPr>
      </p:pic>
      <p:pic>
        <p:nvPicPr>
          <p:cNvPr id="7" name="Picture 6" descr="https://encrypted-tbn1.gstatic.com/images?q=tbn:ANd9GcQ4XgHcYiL6QkXDWkmuGY2y67cTvp5QrKZ9BdWVzPXMaj8eBAHqgg">
            <a:hlinkClick r:id="rId5"/>
          </p:cNvPr>
          <p:cNvPicPr/>
          <p:nvPr/>
        </p:nvPicPr>
        <p:blipFill>
          <a:blip r:embed="rId6"/>
          <a:srcRect/>
          <a:stretch>
            <a:fillRect/>
          </a:stretch>
        </p:blipFill>
        <p:spPr bwMode="auto">
          <a:xfrm>
            <a:off x="7877175" y="0"/>
            <a:ext cx="1266825" cy="1066800"/>
          </a:xfrm>
          <a:prstGeom prst="rect">
            <a:avLst/>
          </a:prstGeom>
          <a:noFill/>
          <a:ln w="9525">
            <a:noFill/>
            <a:miter lim="800000"/>
            <a:headEnd/>
            <a:tailEnd/>
          </a:ln>
        </p:spPr>
      </p:pic>
      <p:sp>
        <p:nvSpPr>
          <p:cNvPr id="9" name="Subtitle 2"/>
          <p:cNvSpPr>
            <a:spLocks noGrp="1"/>
          </p:cNvSpPr>
          <p:nvPr>
            <p:ph type="subTitle" idx="1"/>
          </p:nvPr>
        </p:nvSpPr>
        <p:spPr>
          <a:xfrm>
            <a:off x="0" y="1981200"/>
            <a:ext cx="9144000" cy="4038600"/>
          </a:xfrm>
        </p:spPr>
        <p:txBody>
          <a:bodyPr>
            <a:normAutofit/>
          </a:bodyPr>
          <a:lstStyle/>
          <a:p>
            <a:pPr algn="ctr" eaLnBrk="1" fontAlgn="auto" hangingPunct="1">
              <a:spcAft>
                <a:spcPts val="0"/>
              </a:spcAft>
              <a:buFont typeface="Wingdings"/>
              <a:buNone/>
              <a:defRPr/>
            </a:pPr>
            <a:r>
              <a:rPr lang="en-US" sz="1800" i="1" dirty="0" smtClean="0">
                <a:latin typeface="Arial Narrow" pitchFamily="34" charset="0"/>
              </a:rPr>
              <a:t>Organized  </a:t>
            </a:r>
            <a:r>
              <a:rPr lang="en-US" sz="1800" i="1" dirty="0" smtClean="0">
                <a:latin typeface="Arial Narrow" pitchFamily="34" charset="0"/>
              </a:rPr>
              <a:t>by the </a:t>
            </a:r>
            <a:r>
              <a:rPr lang="en-US" sz="1800" i="1" dirty="0" smtClean="0">
                <a:latin typeface="Arial Narrow" pitchFamily="34" charset="0"/>
              </a:rPr>
              <a:t>Nigerian </a:t>
            </a:r>
            <a:r>
              <a:rPr lang="en-US" sz="1800" i="1" dirty="0" smtClean="0">
                <a:latin typeface="Arial Narrow" pitchFamily="34" charset="0"/>
              </a:rPr>
              <a:t>Institute of Advanced Legal Studies </a:t>
            </a:r>
            <a:r>
              <a:rPr lang="en-US" sz="1800" i="1" dirty="0" smtClean="0">
                <a:latin typeface="Arial Narrow" pitchFamily="34" charset="0"/>
              </a:rPr>
              <a:t>for </a:t>
            </a:r>
          </a:p>
          <a:p>
            <a:pPr algn="ctr" eaLnBrk="1" fontAlgn="auto" hangingPunct="1">
              <a:spcAft>
                <a:spcPts val="0"/>
              </a:spcAft>
              <a:buFont typeface="Wingdings"/>
              <a:buNone/>
              <a:defRPr/>
            </a:pPr>
            <a:r>
              <a:rPr lang="en-US" sz="1800" i="1" dirty="0" smtClean="0">
                <a:latin typeface="Arial Narrow" pitchFamily="34" charset="0"/>
              </a:rPr>
              <a:t>Honourable Members of the Delta State House of Assembly</a:t>
            </a:r>
          </a:p>
          <a:p>
            <a:pPr algn="ctr" eaLnBrk="1" fontAlgn="auto" hangingPunct="1">
              <a:spcAft>
                <a:spcPts val="0"/>
              </a:spcAft>
              <a:buFont typeface="Wingdings"/>
              <a:buNone/>
              <a:defRPr/>
            </a:pPr>
            <a:endParaRPr lang="en-US" sz="1600" i="1" dirty="0" smtClean="0">
              <a:latin typeface="Arial Narrow" pitchFamily="34" charset="0"/>
            </a:endParaRPr>
          </a:p>
          <a:p>
            <a:pPr algn="ctr" eaLnBrk="1" fontAlgn="auto" hangingPunct="1">
              <a:spcAft>
                <a:spcPts val="0"/>
              </a:spcAft>
              <a:buFont typeface="Wingdings"/>
              <a:buNone/>
              <a:defRPr/>
            </a:pPr>
            <a:r>
              <a:rPr lang="en-US" sz="1600" b="1" dirty="0" smtClean="0">
                <a:latin typeface="Arial Narrow" pitchFamily="34" charset="0"/>
              </a:rPr>
              <a:t>Purpose of the Workshop</a:t>
            </a:r>
          </a:p>
          <a:p>
            <a:pPr algn="ctr" eaLnBrk="1" fontAlgn="auto" hangingPunct="1">
              <a:spcAft>
                <a:spcPts val="0"/>
              </a:spcAft>
              <a:buFont typeface="Wingdings"/>
              <a:buNone/>
              <a:defRPr/>
            </a:pPr>
            <a:endParaRPr lang="en-US" sz="1600" b="1" dirty="0" smtClean="0">
              <a:latin typeface="Arial Narrow" pitchFamily="34" charset="0"/>
            </a:endParaRPr>
          </a:p>
          <a:p>
            <a:pPr algn="ctr">
              <a:spcBef>
                <a:spcPts val="0"/>
              </a:spcBef>
              <a:defRPr/>
            </a:pPr>
            <a:r>
              <a:rPr lang="en-US" sz="1600" i="1" dirty="0" smtClean="0">
                <a:latin typeface="Arial Narrow" pitchFamily="34" charset="0"/>
              </a:rPr>
              <a:t>Professor Olanrewaju .A. Fagbohun, </a:t>
            </a:r>
            <a:r>
              <a:rPr lang="en-US" sz="900" i="1" dirty="0" smtClean="0">
                <a:latin typeface="Arial Narrow" pitchFamily="34" charset="0"/>
              </a:rPr>
              <a:t>Ph.D</a:t>
            </a:r>
          </a:p>
          <a:p>
            <a:pPr algn="ctr">
              <a:spcBef>
                <a:spcPts val="0"/>
              </a:spcBef>
              <a:defRPr/>
            </a:pPr>
            <a:r>
              <a:rPr lang="en-US" sz="1100" i="1" dirty="0" err="1" smtClean="0">
                <a:latin typeface="Arial Narrow" pitchFamily="34" charset="0"/>
              </a:rPr>
              <a:t>Chike</a:t>
            </a:r>
            <a:r>
              <a:rPr lang="en-US" sz="1100" i="1" dirty="0" smtClean="0">
                <a:latin typeface="Arial Narrow" pitchFamily="34" charset="0"/>
              </a:rPr>
              <a:t> </a:t>
            </a:r>
            <a:r>
              <a:rPr lang="en-US" sz="1100" i="1" dirty="0" err="1" smtClean="0">
                <a:latin typeface="Arial Narrow" pitchFamily="34" charset="0"/>
              </a:rPr>
              <a:t>Idigbe</a:t>
            </a:r>
            <a:r>
              <a:rPr lang="en-US" sz="1100" i="1" dirty="0" smtClean="0">
                <a:latin typeface="Arial Narrow" pitchFamily="34" charset="0"/>
              </a:rPr>
              <a:t> Distinguished Professor of Law, &amp; Director of Studies, </a:t>
            </a:r>
            <a:endParaRPr lang="en-US" sz="1100" dirty="0" smtClean="0">
              <a:latin typeface="Arial Narrow" pitchFamily="34" charset="0"/>
            </a:endParaRPr>
          </a:p>
          <a:p>
            <a:pPr algn="ctr">
              <a:spcBef>
                <a:spcPts val="0"/>
              </a:spcBef>
              <a:defRPr/>
            </a:pPr>
            <a:r>
              <a:rPr lang="en-US" sz="1100" i="1" dirty="0" smtClean="0">
                <a:latin typeface="Arial Narrow" pitchFamily="34" charset="0"/>
              </a:rPr>
              <a:t>Nigerian Institute of Advanced Legal Studies.</a:t>
            </a:r>
            <a:endParaRPr lang="en-US" sz="1100" dirty="0" smtClean="0">
              <a:latin typeface="Arial Narrow" pitchFamily="34" charset="0"/>
            </a:endParaRPr>
          </a:p>
          <a:p>
            <a:pPr marL="442913" indent="-442913" algn="ctr">
              <a:spcBef>
                <a:spcPts val="0"/>
              </a:spcBef>
              <a:tabLst>
                <a:tab pos="442913" algn="l"/>
              </a:tabLst>
              <a:defRPr/>
            </a:pPr>
            <a:r>
              <a:rPr lang="en-US" sz="1100" i="1" dirty="0" smtClean="0">
                <a:latin typeface="Arial Narrow" pitchFamily="34" charset="0"/>
              </a:rPr>
              <a:t>University of Lagos Campus</a:t>
            </a:r>
          </a:p>
          <a:p>
            <a:pPr marL="442913" indent="-442913" algn="ctr">
              <a:spcBef>
                <a:spcPts val="0"/>
              </a:spcBef>
              <a:tabLst>
                <a:tab pos="442913" algn="l"/>
              </a:tabLst>
              <a:defRPr/>
            </a:pPr>
            <a:r>
              <a:rPr lang="en-US" sz="1100" i="1" dirty="0" smtClean="0">
                <a:latin typeface="Arial Narrow" pitchFamily="34" charset="0"/>
              </a:rPr>
              <a:t>Akoka, Lagos</a:t>
            </a:r>
            <a:endParaRPr lang="en-US" sz="1100" b="1" dirty="0" smtClean="0">
              <a:latin typeface="Arial Narrow" pitchFamily="34" charset="0"/>
            </a:endParaRPr>
          </a:p>
          <a:p>
            <a:pPr algn="ctr" eaLnBrk="1" fontAlgn="auto" hangingPunct="1">
              <a:spcAft>
                <a:spcPts val="0"/>
              </a:spcAft>
              <a:buFont typeface="Wingdings"/>
              <a:buNone/>
              <a:defRPr/>
            </a:pPr>
            <a:endParaRPr lang="en-US" sz="1600" i="1" dirty="0" smtClean="0">
              <a:latin typeface="Arial Narrow" pitchFamily="34" charset="0"/>
            </a:endParaRPr>
          </a:p>
          <a:p>
            <a:pPr algn="ctr" eaLnBrk="1" fontAlgn="auto" hangingPunct="1">
              <a:spcAft>
                <a:spcPts val="0"/>
              </a:spcAft>
              <a:buFont typeface="Wingdings"/>
              <a:buNone/>
              <a:defRPr/>
            </a:pPr>
            <a:r>
              <a:rPr lang="en-US" sz="1600" i="1" dirty="0" smtClean="0">
                <a:latin typeface="Arial Narrow" pitchFamily="34" charset="0"/>
              </a:rPr>
              <a:t>E-mail</a:t>
            </a:r>
            <a:r>
              <a:rPr lang="en-US" sz="1600" i="1" dirty="0" smtClean="0">
                <a:latin typeface="Arial Narrow" pitchFamily="34" charset="0"/>
              </a:rPr>
              <a:t>: </a:t>
            </a:r>
            <a:r>
              <a:rPr lang="en-US" sz="1600" i="1" dirty="0" smtClean="0">
                <a:latin typeface="Arial Narrow" pitchFamily="34" charset="0"/>
              </a:rPr>
              <a:t>fagbohun@elri-ng.org</a:t>
            </a:r>
            <a:endParaRPr lang="en-US" dirty="0">
              <a:latin typeface="Arial Narrow"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encrypted-tbn1.gstatic.com/images?q=tbn:ANd9GcQ4XgHcYiL6QkXDWkmuGY2y67cTvp5QrKZ9BdWVzPXMaj8eBAHqgg">
            <a:hlinkClick r:id="rId2"/>
          </p:cNvPr>
          <p:cNvPicPr/>
          <p:nvPr/>
        </p:nvPicPr>
        <p:blipFill>
          <a:blip r:embed="rId3"/>
          <a:srcRect/>
          <a:stretch>
            <a:fillRect/>
          </a:stretch>
        </p:blipFill>
        <p:spPr bwMode="auto">
          <a:xfrm>
            <a:off x="7877175" y="0"/>
            <a:ext cx="1266825" cy="1066800"/>
          </a:xfrm>
          <a:prstGeom prst="rect">
            <a:avLst/>
          </a:prstGeom>
          <a:noFill/>
          <a:ln w="9525">
            <a:noFill/>
            <a:miter lim="800000"/>
            <a:headEnd/>
            <a:tailEnd/>
          </a:ln>
        </p:spPr>
      </p:pic>
      <p:sp>
        <p:nvSpPr>
          <p:cNvPr id="2" name="Content Placeholder 1"/>
          <p:cNvSpPr>
            <a:spLocks noGrp="1"/>
          </p:cNvSpPr>
          <p:nvPr>
            <p:ph idx="1"/>
          </p:nvPr>
        </p:nvSpPr>
        <p:spPr>
          <a:xfrm>
            <a:off x="152400" y="1066800"/>
            <a:ext cx="8839200" cy="5562600"/>
          </a:xfrm>
        </p:spPr>
        <p:txBody>
          <a:bodyPr>
            <a:normAutofit/>
          </a:bodyPr>
          <a:lstStyle/>
          <a:p>
            <a:pPr marL="514350" lvl="0" indent="-514350" algn="just">
              <a:buFont typeface="Wingdings" pitchFamily="2" charset="2"/>
              <a:buChar char="q"/>
            </a:pPr>
            <a:r>
              <a:rPr lang="en-US" sz="2250" dirty="0" smtClean="0"/>
              <a:t>Delta State is one of the oil producing states in Nigeria.  The paradox, regrettably, is that the population is energy deficient;</a:t>
            </a:r>
          </a:p>
          <a:p>
            <a:pPr marL="514350" lvl="0" indent="-514350" algn="just">
              <a:buFont typeface="Wingdings" pitchFamily="2" charset="2"/>
              <a:buChar char="q"/>
            </a:pPr>
            <a:endParaRPr lang="en-US" sz="800" dirty="0" smtClean="0"/>
          </a:p>
          <a:p>
            <a:pPr marL="514350" lvl="0" indent="-514350" algn="just">
              <a:buFont typeface="Wingdings" pitchFamily="2" charset="2"/>
              <a:buChar char="q"/>
            </a:pPr>
            <a:r>
              <a:rPr lang="en-US" sz="2250" dirty="0" smtClean="0"/>
              <a:t>The state Government in its desire to stem the State’s over-dependence on oil developed the initiative tagged “Delta Beyond Oil”;</a:t>
            </a:r>
          </a:p>
          <a:p>
            <a:pPr marL="514350" lvl="0" indent="-514350" algn="just">
              <a:buFont typeface="Wingdings" pitchFamily="2" charset="2"/>
              <a:buChar char="q"/>
            </a:pPr>
            <a:endParaRPr lang="en-US" sz="800" dirty="0" smtClean="0"/>
          </a:p>
          <a:p>
            <a:pPr marL="514350" lvl="0" indent="-514350" algn="just">
              <a:buFont typeface="Wingdings" pitchFamily="2" charset="2"/>
              <a:buChar char="q"/>
            </a:pPr>
            <a:r>
              <a:rPr lang="en-US" sz="2250" dirty="0" smtClean="0"/>
              <a:t>Bearing in mind that no sustainable development strategy can be implemented without appropriate legal framework, the Delta State House of Assembly is poised to appropriately play its role in ensuring the success of the initiative;</a:t>
            </a:r>
          </a:p>
          <a:p>
            <a:pPr marL="514350" lvl="0" indent="-514350" algn="just">
              <a:buFont typeface="Wingdings" pitchFamily="2" charset="2"/>
              <a:buChar char="q"/>
            </a:pPr>
            <a:endParaRPr lang="en-US" sz="1100" dirty="0" smtClean="0"/>
          </a:p>
          <a:p>
            <a:pPr marL="514350" lvl="0" indent="-514350" algn="just">
              <a:buFont typeface="Wingdings" pitchFamily="2" charset="2"/>
              <a:buChar char="q"/>
            </a:pPr>
            <a:r>
              <a:rPr lang="en-US" sz="2250" dirty="0" smtClean="0"/>
              <a:t>Thus, this one – day workshop.</a:t>
            </a:r>
            <a:endParaRPr lang="en-US" sz="2250" dirty="0" smtClean="0"/>
          </a:p>
          <a:p>
            <a:pPr marL="365125" indent="-365125">
              <a:buFont typeface="Wingdings" pitchFamily="2" charset="2"/>
              <a:buChar char="Ø"/>
            </a:pPr>
            <a:endParaRPr lang="en-US" dirty="0" smtClean="0"/>
          </a:p>
          <a:p>
            <a:pPr marL="365125" indent="-365125">
              <a:buFont typeface="Wingdings" pitchFamily="2" charset="2"/>
              <a:buChar char="Ø"/>
            </a:pPr>
            <a:endParaRPr lang="en-US" dirty="0"/>
          </a:p>
        </p:txBody>
      </p:sp>
      <p:sp>
        <p:nvSpPr>
          <p:cNvPr id="3" name="Title 2"/>
          <p:cNvSpPr>
            <a:spLocks noGrp="1"/>
          </p:cNvSpPr>
          <p:nvPr>
            <p:ph type="title"/>
          </p:nvPr>
        </p:nvSpPr>
        <p:spPr>
          <a:xfrm>
            <a:off x="0" y="0"/>
            <a:ext cx="9144000" cy="1066800"/>
          </a:xfrm>
        </p:spPr>
        <p:txBody>
          <a:bodyPr>
            <a:normAutofit/>
          </a:bodyPr>
          <a:lstStyle/>
          <a:p>
            <a:pPr algn="ctr"/>
            <a:r>
              <a:rPr lang="en-US" sz="3600" dirty="0" smtClean="0"/>
              <a:t>Background</a:t>
            </a:r>
            <a:endParaRPr lang="en-US" sz="3600" dirty="0"/>
          </a:p>
        </p:txBody>
      </p:sp>
      <p:pic>
        <p:nvPicPr>
          <p:cNvPr id="4" name="Picture 3" descr="https://encrypted-tbn2.gstatic.com/images?q=tbn:ANd9GcScR818_9LCU3hfZ2FcFoXMLXHvu7EXzYszFkElM5fQzGLFn_Nh">
            <a:hlinkClick r:id="rId4"/>
          </p:cNvPr>
          <p:cNvPicPr/>
          <p:nvPr/>
        </p:nvPicPr>
        <p:blipFill>
          <a:blip r:embed="rId5"/>
          <a:srcRect/>
          <a:stretch>
            <a:fillRect/>
          </a:stretch>
        </p:blipFill>
        <p:spPr bwMode="auto">
          <a:xfrm>
            <a:off x="0" y="0"/>
            <a:ext cx="1047750" cy="1066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306827BA-6912-4421-9E0E-4419F8A3C57C}"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encrypted-tbn1.gstatic.com/images?q=tbn:ANd9GcQ4XgHcYiL6QkXDWkmuGY2y67cTvp5QrKZ9BdWVzPXMaj8eBAHqgg">
            <a:hlinkClick r:id="rId2"/>
          </p:cNvPr>
          <p:cNvPicPr/>
          <p:nvPr/>
        </p:nvPicPr>
        <p:blipFill>
          <a:blip r:embed="rId3"/>
          <a:srcRect/>
          <a:stretch>
            <a:fillRect/>
          </a:stretch>
        </p:blipFill>
        <p:spPr bwMode="auto">
          <a:xfrm>
            <a:off x="7877175" y="0"/>
            <a:ext cx="1266825" cy="1066800"/>
          </a:xfrm>
          <a:prstGeom prst="rect">
            <a:avLst/>
          </a:prstGeom>
          <a:noFill/>
          <a:ln w="9525">
            <a:noFill/>
            <a:miter lim="800000"/>
            <a:headEnd/>
            <a:tailEnd/>
          </a:ln>
        </p:spPr>
      </p:pic>
      <p:sp>
        <p:nvSpPr>
          <p:cNvPr id="2" name="Content Placeholder 1"/>
          <p:cNvSpPr>
            <a:spLocks noGrp="1"/>
          </p:cNvSpPr>
          <p:nvPr>
            <p:ph idx="1"/>
          </p:nvPr>
        </p:nvSpPr>
        <p:spPr>
          <a:xfrm>
            <a:off x="152400" y="1066800"/>
            <a:ext cx="8839200" cy="5562600"/>
          </a:xfrm>
        </p:spPr>
        <p:txBody>
          <a:bodyPr>
            <a:normAutofit/>
          </a:bodyPr>
          <a:lstStyle/>
          <a:p>
            <a:pPr marL="514350" lvl="0" indent="-514350" algn="just">
              <a:buFont typeface="Wingdings" pitchFamily="2" charset="2"/>
              <a:buChar char="q"/>
            </a:pPr>
            <a:r>
              <a:rPr lang="en-US" sz="2600" dirty="0" smtClean="0"/>
              <a:t>To help </a:t>
            </a:r>
            <a:r>
              <a:rPr lang="en-US" sz="2600" dirty="0" smtClean="0"/>
              <a:t>participants understand the general issues centered around the concept of Delta State Beyond Oil;</a:t>
            </a:r>
          </a:p>
          <a:p>
            <a:pPr marL="514350" indent="-514350" algn="just">
              <a:buFont typeface="Wingdings" pitchFamily="2" charset="2"/>
              <a:buChar char="q"/>
            </a:pPr>
            <a:endParaRPr lang="en-US" sz="2600" dirty="0" smtClean="0"/>
          </a:p>
          <a:p>
            <a:pPr marL="514350" lvl="0" indent="-514350" algn="just">
              <a:buFont typeface="Wingdings" pitchFamily="2" charset="2"/>
              <a:buChar char="q"/>
            </a:pPr>
            <a:r>
              <a:rPr lang="en-US" sz="2600" dirty="0" smtClean="0"/>
              <a:t>To give </a:t>
            </a:r>
            <a:r>
              <a:rPr lang="en-US" sz="2600" dirty="0" smtClean="0"/>
              <a:t>participants comprehensive grounding on challenges and constraints of the existing legal regime in meeting aspirations of a Delta State Beyond Oil;</a:t>
            </a:r>
          </a:p>
          <a:p>
            <a:pPr marL="514350" indent="-514350" algn="just">
              <a:buFont typeface="Wingdings" pitchFamily="2" charset="2"/>
              <a:buChar char="q"/>
            </a:pPr>
            <a:endParaRPr lang="en-US" sz="2600" dirty="0" smtClean="0"/>
          </a:p>
          <a:p>
            <a:pPr marL="514350" lvl="0" indent="-514350" algn="just">
              <a:buFont typeface="Wingdings" pitchFamily="2" charset="2"/>
              <a:buChar char="q"/>
            </a:pPr>
            <a:r>
              <a:rPr lang="en-US" sz="2600" dirty="0" smtClean="0"/>
              <a:t>To build </a:t>
            </a:r>
            <a:r>
              <a:rPr lang="en-US" sz="2600" dirty="0" smtClean="0"/>
              <a:t>capacity of participants on how to develop a viable framework.</a:t>
            </a:r>
          </a:p>
          <a:p>
            <a:pPr marL="365125" indent="-365125">
              <a:buFont typeface="Wingdings" pitchFamily="2" charset="2"/>
              <a:buChar char="Ø"/>
            </a:pPr>
            <a:endParaRPr lang="en-US" dirty="0" smtClean="0"/>
          </a:p>
          <a:p>
            <a:pPr marL="365125" indent="-365125">
              <a:buFont typeface="Wingdings" pitchFamily="2" charset="2"/>
              <a:buChar char="Ø"/>
            </a:pPr>
            <a:endParaRPr lang="en-US" dirty="0"/>
          </a:p>
        </p:txBody>
      </p:sp>
      <p:sp>
        <p:nvSpPr>
          <p:cNvPr id="3" name="Title 2"/>
          <p:cNvSpPr>
            <a:spLocks noGrp="1"/>
          </p:cNvSpPr>
          <p:nvPr>
            <p:ph type="title"/>
          </p:nvPr>
        </p:nvSpPr>
        <p:spPr>
          <a:xfrm>
            <a:off x="0" y="0"/>
            <a:ext cx="9144000" cy="1066800"/>
          </a:xfrm>
        </p:spPr>
        <p:txBody>
          <a:bodyPr>
            <a:normAutofit/>
          </a:bodyPr>
          <a:lstStyle/>
          <a:p>
            <a:pPr algn="ctr"/>
            <a:r>
              <a:rPr lang="en-US" sz="3600" dirty="0" smtClean="0"/>
              <a:t>Aims of the Workshop</a:t>
            </a:r>
            <a:endParaRPr lang="en-US" sz="3600" dirty="0"/>
          </a:p>
        </p:txBody>
      </p:sp>
      <p:pic>
        <p:nvPicPr>
          <p:cNvPr id="4" name="Picture 3" descr="https://encrypted-tbn2.gstatic.com/images?q=tbn:ANd9GcScR818_9LCU3hfZ2FcFoXMLXHvu7EXzYszFkElM5fQzGLFn_Nh">
            <a:hlinkClick r:id="rId4"/>
          </p:cNvPr>
          <p:cNvPicPr/>
          <p:nvPr/>
        </p:nvPicPr>
        <p:blipFill>
          <a:blip r:embed="rId5"/>
          <a:srcRect/>
          <a:stretch>
            <a:fillRect/>
          </a:stretch>
        </p:blipFill>
        <p:spPr bwMode="auto">
          <a:xfrm>
            <a:off x="0" y="0"/>
            <a:ext cx="1047750" cy="1066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306827BA-6912-4421-9E0E-4419F8A3C57C}"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encrypted-tbn1.gstatic.com/images?q=tbn:ANd9GcQ4XgHcYiL6QkXDWkmuGY2y67cTvp5QrKZ9BdWVzPXMaj8eBAHqgg">
            <a:hlinkClick r:id="rId2"/>
          </p:cNvPr>
          <p:cNvPicPr/>
          <p:nvPr/>
        </p:nvPicPr>
        <p:blipFill>
          <a:blip r:embed="rId3"/>
          <a:srcRect/>
          <a:stretch>
            <a:fillRect/>
          </a:stretch>
        </p:blipFill>
        <p:spPr bwMode="auto">
          <a:xfrm>
            <a:off x="7877175" y="0"/>
            <a:ext cx="1266825" cy="1066800"/>
          </a:xfrm>
          <a:prstGeom prst="rect">
            <a:avLst/>
          </a:prstGeom>
          <a:noFill/>
          <a:ln w="9525">
            <a:noFill/>
            <a:miter lim="800000"/>
            <a:headEnd/>
            <a:tailEnd/>
          </a:ln>
        </p:spPr>
      </p:pic>
      <p:sp>
        <p:nvSpPr>
          <p:cNvPr id="2" name="Content Placeholder 1"/>
          <p:cNvSpPr>
            <a:spLocks noGrp="1"/>
          </p:cNvSpPr>
          <p:nvPr>
            <p:ph idx="1"/>
          </p:nvPr>
        </p:nvSpPr>
        <p:spPr>
          <a:xfrm>
            <a:off x="152400" y="1066800"/>
            <a:ext cx="8839200" cy="5562600"/>
          </a:xfrm>
        </p:spPr>
        <p:txBody>
          <a:bodyPr>
            <a:normAutofit/>
          </a:bodyPr>
          <a:lstStyle/>
          <a:p>
            <a:pPr marL="514350" lvl="0" indent="-514350" algn="just">
              <a:buFont typeface="Wingdings" pitchFamily="2" charset="2"/>
              <a:buChar char="q"/>
            </a:pPr>
            <a:r>
              <a:rPr lang="en-US" sz="2400" dirty="0" smtClean="0"/>
              <a:t>To develop </a:t>
            </a:r>
            <a:r>
              <a:rPr lang="en-US" sz="2400" dirty="0" smtClean="0"/>
              <a:t>knowledge and understanding of the concept of Delta State Beyond Oil;</a:t>
            </a:r>
          </a:p>
          <a:p>
            <a:pPr marL="514350" indent="-514350" algn="just">
              <a:buFont typeface="Wingdings" pitchFamily="2" charset="2"/>
              <a:buChar char="q"/>
            </a:pPr>
            <a:endParaRPr lang="en-US" sz="2400" dirty="0" smtClean="0"/>
          </a:p>
          <a:p>
            <a:pPr marL="514350" lvl="0" indent="-514350" algn="just">
              <a:buFont typeface="Wingdings" pitchFamily="2" charset="2"/>
              <a:buChar char="q"/>
            </a:pPr>
            <a:r>
              <a:rPr lang="en-US" sz="2400" dirty="0" smtClean="0"/>
              <a:t>To assist participants </a:t>
            </a:r>
            <a:r>
              <a:rPr lang="en-US" sz="2400" dirty="0" smtClean="0"/>
              <a:t>in the assessment of current legal regime to know what gaps and inconsistencies exist;</a:t>
            </a:r>
          </a:p>
          <a:p>
            <a:pPr marL="514350" indent="-514350" algn="just">
              <a:buFont typeface="Wingdings" pitchFamily="2" charset="2"/>
              <a:buChar char="q"/>
            </a:pPr>
            <a:endParaRPr lang="en-US" sz="2400" dirty="0" smtClean="0"/>
          </a:p>
          <a:p>
            <a:pPr marL="514350" lvl="0" indent="-514350" algn="just">
              <a:buFont typeface="Wingdings" pitchFamily="2" charset="2"/>
              <a:buChar char="q"/>
            </a:pPr>
            <a:r>
              <a:rPr lang="en-US" sz="2400" dirty="0" smtClean="0"/>
              <a:t>To give participants </a:t>
            </a:r>
            <a:r>
              <a:rPr lang="en-US" sz="2400" dirty="0" smtClean="0"/>
              <a:t>understanding of what should be their vision of an enduring legal framework;</a:t>
            </a:r>
          </a:p>
          <a:p>
            <a:pPr marL="514350" indent="-514350" algn="just">
              <a:buFont typeface="Wingdings" pitchFamily="2" charset="2"/>
              <a:buChar char="q"/>
            </a:pPr>
            <a:endParaRPr lang="en-US" sz="2400" dirty="0" smtClean="0"/>
          </a:p>
          <a:p>
            <a:pPr marL="514350" lvl="0" indent="-514350" algn="just">
              <a:buFont typeface="Wingdings" pitchFamily="2" charset="2"/>
              <a:buChar char="q"/>
            </a:pPr>
            <a:r>
              <a:rPr lang="en-US" sz="2400" dirty="0" smtClean="0"/>
              <a:t>To guide the approach of participants </a:t>
            </a:r>
            <a:r>
              <a:rPr lang="en-US" sz="2400" dirty="0" smtClean="0"/>
              <a:t>in the development and implementation of an effective framework.</a:t>
            </a:r>
          </a:p>
          <a:p>
            <a:pPr marL="365125" indent="-365125">
              <a:buFont typeface="Wingdings" pitchFamily="2" charset="2"/>
              <a:buChar char="Ø"/>
            </a:pPr>
            <a:endParaRPr lang="en-US" dirty="0" smtClean="0"/>
          </a:p>
          <a:p>
            <a:pPr marL="365125" indent="-365125">
              <a:buFont typeface="Wingdings" pitchFamily="2" charset="2"/>
              <a:buChar char="Ø"/>
            </a:pPr>
            <a:endParaRPr lang="en-US" dirty="0"/>
          </a:p>
        </p:txBody>
      </p:sp>
      <p:sp>
        <p:nvSpPr>
          <p:cNvPr id="3" name="Title 2"/>
          <p:cNvSpPr>
            <a:spLocks noGrp="1"/>
          </p:cNvSpPr>
          <p:nvPr>
            <p:ph type="title"/>
          </p:nvPr>
        </p:nvSpPr>
        <p:spPr>
          <a:xfrm>
            <a:off x="0" y="0"/>
            <a:ext cx="9144000" cy="1066800"/>
          </a:xfrm>
        </p:spPr>
        <p:txBody>
          <a:bodyPr>
            <a:normAutofit/>
          </a:bodyPr>
          <a:lstStyle/>
          <a:p>
            <a:pPr algn="ctr"/>
            <a:r>
              <a:rPr lang="en-US" sz="3600" dirty="0" smtClean="0"/>
              <a:t>Objectives of the Workshop</a:t>
            </a:r>
            <a:endParaRPr lang="en-US" sz="3600" dirty="0"/>
          </a:p>
        </p:txBody>
      </p:sp>
      <p:pic>
        <p:nvPicPr>
          <p:cNvPr id="4" name="Picture 3" descr="https://encrypted-tbn2.gstatic.com/images?q=tbn:ANd9GcScR818_9LCU3hfZ2FcFoXMLXHvu7EXzYszFkElM5fQzGLFn_Nh">
            <a:hlinkClick r:id="rId4"/>
          </p:cNvPr>
          <p:cNvPicPr/>
          <p:nvPr/>
        </p:nvPicPr>
        <p:blipFill>
          <a:blip r:embed="rId5"/>
          <a:srcRect/>
          <a:stretch>
            <a:fillRect/>
          </a:stretch>
        </p:blipFill>
        <p:spPr bwMode="auto">
          <a:xfrm>
            <a:off x="0" y="0"/>
            <a:ext cx="1047750" cy="1066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306827BA-6912-4421-9E0E-4419F8A3C57C}"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encrypted-tbn1.gstatic.com/images?q=tbn:ANd9GcQ4XgHcYiL6QkXDWkmuGY2y67cTvp5QrKZ9BdWVzPXMaj8eBAHqgg">
            <a:hlinkClick r:id="rId2"/>
          </p:cNvPr>
          <p:cNvPicPr/>
          <p:nvPr/>
        </p:nvPicPr>
        <p:blipFill>
          <a:blip r:embed="rId3"/>
          <a:srcRect/>
          <a:stretch>
            <a:fillRect/>
          </a:stretch>
        </p:blipFill>
        <p:spPr bwMode="auto">
          <a:xfrm>
            <a:off x="7877175" y="0"/>
            <a:ext cx="1266825" cy="1066800"/>
          </a:xfrm>
          <a:prstGeom prst="rect">
            <a:avLst/>
          </a:prstGeom>
          <a:noFill/>
          <a:ln w="9525">
            <a:noFill/>
            <a:miter lim="800000"/>
            <a:headEnd/>
            <a:tailEnd/>
          </a:ln>
        </p:spPr>
      </p:pic>
      <p:sp>
        <p:nvSpPr>
          <p:cNvPr id="2" name="Content Placeholder 1"/>
          <p:cNvSpPr>
            <a:spLocks noGrp="1"/>
          </p:cNvSpPr>
          <p:nvPr>
            <p:ph idx="1"/>
          </p:nvPr>
        </p:nvSpPr>
        <p:spPr>
          <a:xfrm>
            <a:off x="152400" y="1066800"/>
            <a:ext cx="8839200" cy="5562600"/>
          </a:xfrm>
        </p:spPr>
        <p:txBody>
          <a:bodyPr>
            <a:normAutofit/>
          </a:bodyPr>
          <a:lstStyle/>
          <a:p>
            <a:pPr lvl="0">
              <a:buNone/>
            </a:pPr>
            <a:endParaRPr lang="en-US" sz="2800" dirty="0" smtClean="0"/>
          </a:p>
          <a:p>
            <a:pPr marL="514350" lvl="0" indent="-514350" algn="just"/>
            <a:r>
              <a:rPr lang="en-US" sz="2800" dirty="0" smtClean="0"/>
              <a:t>Broad </a:t>
            </a:r>
            <a:r>
              <a:rPr lang="en-US" sz="2800" dirty="0" smtClean="0"/>
              <a:t>and </a:t>
            </a:r>
            <a:r>
              <a:rPr lang="en-US" sz="2800" dirty="0" err="1" smtClean="0"/>
              <a:t>indepth</a:t>
            </a:r>
            <a:r>
              <a:rPr lang="en-US" sz="2800" dirty="0" smtClean="0"/>
              <a:t> understanding </a:t>
            </a:r>
            <a:r>
              <a:rPr lang="en-US" sz="2800" dirty="0" smtClean="0"/>
              <a:t>of the concept of Delta State Beyond Oil;</a:t>
            </a:r>
          </a:p>
          <a:p>
            <a:pPr marL="514350" indent="-514350" algn="just"/>
            <a:endParaRPr lang="en-US" sz="2800" dirty="0" smtClean="0"/>
          </a:p>
          <a:p>
            <a:pPr marL="514350" lvl="0" indent="-514350" algn="just"/>
            <a:r>
              <a:rPr lang="en-US" sz="2800" dirty="0" smtClean="0"/>
              <a:t>Confidence of participants will be fostered in evolving a legal framework;</a:t>
            </a:r>
          </a:p>
          <a:p>
            <a:pPr marL="514350" indent="-514350" algn="just"/>
            <a:endParaRPr lang="en-US" sz="2800" dirty="0" smtClean="0"/>
          </a:p>
          <a:p>
            <a:pPr marL="514350" lvl="0" indent="-514350" algn="just"/>
            <a:r>
              <a:rPr lang="en-US" sz="2800" dirty="0" smtClean="0"/>
              <a:t>In-depth, analytical, independent and objective approach to strategic implementation will be enhanced.</a:t>
            </a:r>
          </a:p>
          <a:p>
            <a:pPr marL="365125" indent="-365125">
              <a:buFont typeface="Wingdings" pitchFamily="2" charset="2"/>
              <a:buChar char="Ø"/>
            </a:pPr>
            <a:endParaRPr lang="en-US" dirty="0" smtClean="0"/>
          </a:p>
          <a:p>
            <a:pPr marL="365125" indent="-365125">
              <a:buFont typeface="Wingdings" pitchFamily="2" charset="2"/>
              <a:buChar char="Ø"/>
            </a:pPr>
            <a:endParaRPr lang="en-US" dirty="0"/>
          </a:p>
        </p:txBody>
      </p:sp>
      <p:sp>
        <p:nvSpPr>
          <p:cNvPr id="3" name="Title 2"/>
          <p:cNvSpPr>
            <a:spLocks noGrp="1"/>
          </p:cNvSpPr>
          <p:nvPr>
            <p:ph type="title"/>
          </p:nvPr>
        </p:nvSpPr>
        <p:spPr>
          <a:xfrm>
            <a:off x="0" y="0"/>
            <a:ext cx="9144000" cy="1066800"/>
          </a:xfrm>
        </p:spPr>
        <p:txBody>
          <a:bodyPr>
            <a:normAutofit/>
          </a:bodyPr>
          <a:lstStyle/>
          <a:p>
            <a:pPr algn="ctr"/>
            <a:r>
              <a:rPr lang="en-US" sz="3600" dirty="0" smtClean="0"/>
              <a:t>Workshop Outcomes</a:t>
            </a:r>
            <a:endParaRPr lang="en-US" sz="3600" dirty="0"/>
          </a:p>
        </p:txBody>
      </p:sp>
      <p:pic>
        <p:nvPicPr>
          <p:cNvPr id="4" name="Picture 3" descr="https://encrypted-tbn2.gstatic.com/images?q=tbn:ANd9GcScR818_9LCU3hfZ2FcFoXMLXHvu7EXzYszFkElM5fQzGLFn_Nh">
            <a:hlinkClick r:id="rId4"/>
          </p:cNvPr>
          <p:cNvPicPr/>
          <p:nvPr/>
        </p:nvPicPr>
        <p:blipFill>
          <a:blip r:embed="rId5"/>
          <a:srcRect/>
          <a:stretch>
            <a:fillRect/>
          </a:stretch>
        </p:blipFill>
        <p:spPr bwMode="auto">
          <a:xfrm>
            <a:off x="0" y="0"/>
            <a:ext cx="1047750" cy="1066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306827BA-6912-4421-9E0E-4419F8A3C57C}"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encrypted-tbn1.gstatic.com/images?q=tbn:ANd9GcQ4XgHcYiL6QkXDWkmuGY2y67cTvp5QrKZ9BdWVzPXMaj8eBAHqgg">
            <a:hlinkClick r:id="rId2"/>
          </p:cNvPr>
          <p:cNvPicPr/>
          <p:nvPr/>
        </p:nvPicPr>
        <p:blipFill>
          <a:blip r:embed="rId3"/>
          <a:srcRect/>
          <a:stretch>
            <a:fillRect/>
          </a:stretch>
        </p:blipFill>
        <p:spPr bwMode="auto">
          <a:xfrm>
            <a:off x="7877175" y="0"/>
            <a:ext cx="1266825" cy="1066800"/>
          </a:xfrm>
          <a:prstGeom prst="rect">
            <a:avLst/>
          </a:prstGeom>
          <a:noFill/>
          <a:ln w="9525">
            <a:noFill/>
            <a:miter lim="800000"/>
            <a:headEnd/>
            <a:tailEnd/>
          </a:ln>
        </p:spPr>
      </p:pic>
      <p:sp>
        <p:nvSpPr>
          <p:cNvPr id="2" name="Content Placeholder 1"/>
          <p:cNvSpPr>
            <a:spLocks noGrp="1"/>
          </p:cNvSpPr>
          <p:nvPr>
            <p:ph idx="1"/>
          </p:nvPr>
        </p:nvSpPr>
        <p:spPr>
          <a:xfrm>
            <a:off x="152400" y="1066800"/>
            <a:ext cx="8839200" cy="5562600"/>
          </a:xfrm>
        </p:spPr>
        <p:txBody>
          <a:bodyPr>
            <a:normAutofit/>
          </a:bodyPr>
          <a:lstStyle/>
          <a:p>
            <a:pPr marL="514350" indent="-514350" algn="just">
              <a:buFont typeface="Wingdings" pitchFamily="2" charset="2"/>
              <a:buChar char="§"/>
            </a:pPr>
            <a:endParaRPr lang="en-US" sz="800" dirty="0" smtClean="0"/>
          </a:p>
          <a:p>
            <a:pPr marL="514350" indent="-514350" algn="just">
              <a:buFont typeface="Wingdings" pitchFamily="2" charset="2"/>
              <a:buChar char="§"/>
            </a:pPr>
            <a:r>
              <a:rPr lang="en-US" sz="3200" dirty="0" smtClean="0"/>
              <a:t>Presentations </a:t>
            </a:r>
            <a:r>
              <a:rPr lang="en-US" sz="3200" dirty="0" smtClean="0"/>
              <a:t>by </a:t>
            </a:r>
            <a:r>
              <a:rPr lang="en-US" sz="3200" dirty="0" smtClean="0"/>
              <a:t>experts (interactive);</a:t>
            </a:r>
          </a:p>
          <a:p>
            <a:pPr marL="514350" indent="-514350" algn="just">
              <a:buFont typeface="Wingdings" pitchFamily="2" charset="2"/>
              <a:buChar char="§"/>
            </a:pPr>
            <a:endParaRPr lang="en-US" sz="3200" dirty="0" smtClean="0"/>
          </a:p>
          <a:p>
            <a:pPr marL="514350" indent="-514350" algn="just">
              <a:buFont typeface="Wingdings" pitchFamily="2" charset="2"/>
              <a:buChar char="§"/>
            </a:pPr>
            <a:r>
              <a:rPr lang="en-US" sz="3200" dirty="0" smtClean="0"/>
              <a:t>Breakout </a:t>
            </a:r>
            <a:r>
              <a:rPr lang="en-US" sz="3200" dirty="0" smtClean="0"/>
              <a:t>group </a:t>
            </a:r>
            <a:r>
              <a:rPr lang="en-US" sz="3200" dirty="0" smtClean="0"/>
              <a:t>discussion;</a:t>
            </a:r>
          </a:p>
          <a:p>
            <a:pPr marL="514350" indent="-514350" algn="just">
              <a:buFont typeface="Wingdings" pitchFamily="2" charset="2"/>
              <a:buChar char="§"/>
            </a:pPr>
            <a:endParaRPr lang="en-US" sz="3200" dirty="0" smtClean="0"/>
          </a:p>
          <a:p>
            <a:pPr marL="514350" indent="-514350" algn="just">
              <a:buFont typeface="Wingdings" pitchFamily="2" charset="2"/>
              <a:buChar char="§"/>
            </a:pPr>
            <a:r>
              <a:rPr lang="en-US" sz="3200" dirty="0" smtClean="0"/>
              <a:t>Feedback </a:t>
            </a:r>
            <a:r>
              <a:rPr lang="en-US" sz="3200" dirty="0" smtClean="0"/>
              <a:t>from working group </a:t>
            </a:r>
            <a:r>
              <a:rPr lang="en-US" sz="3200" dirty="0" smtClean="0"/>
              <a:t>sessions;</a:t>
            </a:r>
          </a:p>
          <a:p>
            <a:pPr marL="514350" indent="-514350" algn="just">
              <a:buFont typeface="Wingdings" pitchFamily="2" charset="2"/>
              <a:buChar char="§"/>
            </a:pPr>
            <a:endParaRPr lang="en-US" sz="3200" dirty="0" smtClean="0"/>
          </a:p>
          <a:p>
            <a:pPr marL="514350" indent="-514350" algn="just">
              <a:buFont typeface="Wingdings" pitchFamily="2" charset="2"/>
              <a:buChar char="§"/>
            </a:pPr>
            <a:r>
              <a:rPr lang="en-US" sz="3200" dirty="0" smtClean="0"/>
              <a:t>Synthesis of discussion to guide </a:t>
            </a:r>
            <a:r>
              <a:rPr lang="en-US" sz="3200" dirty="0" smtClean="0"/>
              <a:t>further work of the House of Assembly.</a:t>
            </a:r>
          </a:p>
          <a:p>
            <a:pPr marL="365125" indent="-365125">
              <a:buFont typeface="Wingdings" pitchFamily="2" charset="2"/>
              <a:buChar char="Ø"/>
            </a:pPr>
            <a:endParaRPr lang="en-US" sz="3200" dirty="0" smtClean="0"/>
          </a:p>
          <a:p>
            <a:pPr marL="365125" indent="-365125">
              <a:buFont typeface="Wingdings" pitchFamily="2" charset="2"/>
              <a:buChar char="Ø"/>
            </a:pPr>
            <a:endParaRPr lang="en-US" sz="3200" dirty="0"/>
          </a:p>
        </p:txBody>
      </p:sp>
      <p:sp>
        <p:nvSpPr>
          <p:cNvPr id="3" name="Title 2"/>
          <p:cNvSpPr>
            <a:spLocks noGrp="1"/>
          </p:cNvSpPr>
          <p:nvPr>
            <p:ph type="title"/>
          </p:nvPr>
        </p:nvSpPr>
        <p:spPr>
          <a:xfrm>
            <a:off x="0" y="0"/>
            <a:ext cx="9144000" cy="1066800"/>
          </a:xfrm>
        </p:spPr>
        <p:txBody>
          <a:bodyPr>
            <a:normAutofit/>
          </a:bodyPr>
          <a:lstStyle/>
          <a:p>
            <a:pPr algn="ctr"/>
            <a:r>
              <a:rPr lang="en-US" sz="4000" dirty="0" smtClean="0"/>
              <a:t>Methodology</a:t>
            </a:r>
            <a:endParaRPr lang="en-US" sz="4000" dirty="0"/>
          </a:p>
        </p:txBody>
      </p:sp>
      <p:pic>
        <p:nvPicPr>
          <p:cNvPr id="4" name="Picture 3" descr="https://encrypted-tbn2.gstatic.com/images?q=tbn:ANd9GcScR818_9LCU3hfZ2FcFoXMLXHvu7EXzYszFkElM5fQzGLFn_Nh">
            <a:hlinkClick r:id="rId4"/>
          </p:cNvPr>
          <p:cNvPicPr/>
          <p:nvPr/>
        </p:nvPicPr>
        <p:blipFill>
          <a:blip r:embed="rId5"/>
          <a:srcRect/>
          <a:stretch>
            <a:fillRect/>
          </a:stretch>
        </p:blipFill>
        <p:spPr bwMode="auto">
          <a:xfrm>
            <a:off x="0" y="0"/>
            <a:ext cx="1047750" cy="1066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306827BA-6912-4421-9E0E-4419F8A3C57C}" type="slidenum">
              <a:rPr lang="en-US" smtClean="0"/>
              <a:t>6</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513</TotalTime>
  <Words>364</Words>
  <Application>Microsoft Office PowerPoint</Application>
  <PresentationFormat>On-screen Show (4:3)</PresentationFormat>
  <Paragraphs>58</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A One – Day Workshop on Delta State Beyond Oil: Setting the Legal Framework</vt:lpstr>
      <vt:lpstr>Background</vt:lpstr>
      <vt:lpstr>Aims of the Workshop</vt:lpstr>
      <vt:lpstr>Objectives of the Workshop</vt:lpstr>
      <vt:lpstr>Workshop Outcomes</vt:lpstr>
      <vt:lpstr>Methodology</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One – Day Workshop  Delta State Beyond Oil: Setting the Legal Framework</dc:title>
  <dc:creator>Yetunde</dc:creator>
  <cp:lastModifiedBy>Yetunde</cp:lastModifiedBy>
  <cp:revision>38</cp:revision>
  <dcterms:created xsi:type="dcterms:W3CDTF">2014-05-30T06:40:49Z</dcterms:created>
  <dcterms:modified xsi:type="dcterms:W3CDTF">2014-05-30T15:14:18Z</dcterms:modified>
</cp:coreProperties>
</file>