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257" r:id="rId2"/>
    <p:sldId id="258" r:id="rId3"/>
    <p:sldId id="273" r:id="rId4"/>
    <p:sldId id="274" r:id="rId5"/>
    <p:sldId id="275" r:id="rId6"/>
    <p:sldId id="276" r:id="rId7"/>
    <p:sldId id="277" r:id="rId8"/>
    <p:sldId id="278" r:id="rId9"/>
    <p:sldId id="279" r:id="rId10"/>
    <p:sldId id="280" r:id="rId11"/>
    <p:sldId id="281" r:id="rId12"/>
    <p:sldId id="284" r:id="rId13"/>
    <p:sldId id="272" r:id="rId14"/>
    <p:sldId id="259" r:id="rId15"/>
    <p:sldId id="260" r:id="rId16"/>
    <p:sldId id="261" r:id="rId17"/>
    <p:sldId id="262" r:id="rId18"/>
    <p:sldId id="263" r:id="rId19"/>
    <p:sldId id="264" r:id="rId20"/>
    <p:sldId id="265" r:id="rId21"/>
    <p:sldId id="266" r:id="rId22"/>
    <p:sldId id="267" r:id="rId23"/>
    <p:sldId id="268" r:id="rId24"/>
    <p:sldId id="269" r:id="rId25"/>
    <p:sldId id="270" r:id="rId26"/>
    <p:sldId id="271"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993300"/>
    <a:srgbClr val="6666FF"/>
    <a:srgbClr val="FF66FF"/>
    <a:srgbClr val="CCCC00"/>
    <a:srgbClr val="FF6600"/>
    <a:srgbClr val="336600"/>
    <a:srgbClr val="FF00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3" d="100"/>
          <a:sy n="83" d="100"/>
        </p:scale>
        <p:origin x="-330" y="-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6C06034-68F9-4D1C-A11C-7EE11C558A4B}" type="datetimeFigureOut">
              <a:rPr lang="en-US" smtClean="0"/>
              <a:pPr/>
              <a:t>30-Jan-14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84D16EC-41DE-452F-B44C-E5A6562978B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DD10DFA1-2CDF-43E6-82C1-CA65FB2CD064}" type="datetime1">
              <a:rPr lang="en-US" smtClean="0"/>
              <a:pPr/>
              <a:t>30-Jan-14</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2C15A0EB-CB94-4446-B6AB-61D6DCDC50A3}"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78BAE6CF-0128-4FD5-B851-5A20C52C51F5}" type="datetime1">
              <a:rPr lang="en-US" smtClean="0"/>
              <a:pPr/>
              <a:t>30-Jan-14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15A0EB-CB94-4446-B6AB-61D6DCDC50A3}"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5CAF0DD0-CC4D-4393-96DF-FC5335E05F76}" type="datetime1">
              <a:rPr lang="en-US" smtClean="0"/>
              <a:pPr/>
              <a:t>30-Jan-14</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2C15A0EB-CB94-4446-B6AB-61D6DCDC50A3}"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C5C73705-A91B-4511-9CD4-CC94BFCA6918}" type="datetime1">
              <a:rPr lang="en-US" smtClean="0"/>
              <a:pPr/>
              <a:t>30-Jan-14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15A0EB-CB94-4446-B6AB-61D6DCDC50A3}"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7557CC4A-6B0C-482A-8235-80D58D9A44F0}" type="datetime1">
              <a:rPr lang="en-US" smtClean="0"/>
              <a:pPr/>
              <a:t>30-Jan-14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C15A0EB-CB94-4446-B6AB-61D6DCDC50A3}"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7CADAB5-F1B0-4D30-851F-010517637D06}" type="datetime1">
              <a:rPr lang="en-US" smtClean="0"/>
              <a:pPr/>
              <a:t>30-Jan-14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C15A0EB-CB94-4446-B6AB-61D6DCDC50A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422396-4810-4CE9-9ECC-F2493A0F9010}" type="datetime1">
              <a:rPr lang="en-US" smtClean="0"/>
              <a:pPr/>
              <a:t>30-Jan-14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C15A0EB-CB94-4446-B6AB-61D6DCDC50A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20B9DA0-E1BB-41EE-AFCC-03423ABFCC4C}" type="datetime1">
              <a:rPr lang="en-US" smtClean="0"/>
              <a:pPr/>
              <a:t>30-Jan-14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15A0EB-CB94-4446-B6AB-61D6DCDC50A3}"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9F97071-93D4-4A92-A40A-FE88AB5224A4}" type="datetime1">
              <a:rPr lang="en-US" smtClean="0"/>
              <a:pPr/>
              <a:t>30-Jan-14</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2C15A0EB-CB94-4446-B6AB-61D6DCDC50A3}"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CE79941-C851-40D3-9CB1-AAD30136650C}" type="datetime1">
              <a:rPr lang="en-US" smtClean="0"/>
              <a:pPr/>
              <a:t>30-Jan-14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15A0EB-CB94-4446-B6AB-61D6DCDC50A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35B26CC-A974-4309-830C-22A5562864B6}" type="datetime1">
              <a:rPr lang="en-US" smtClean="0"/>
              <a:pPr/>
              <a:t>30-Jan-14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15A0EB-CB94-4446-B6AB-61D6DCDC50A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3F88B961-8DA8-498A-9135-27806E3C909D}" type="datetime1">
              <a:rPr lang="en-US" smtClean="0"/>
              <a:pPr/>
              <a:t>30-Jan-14</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2C15A0EB-CB94-4446-B6AB-61D6DCDC50A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Subtitle 2"/>
          <p:cNvSpPr>
            <a:spLocks noGrp="1"/>
          </p:cNvSpPr>
          <p:nvPr>
            <p:ph type="subTitle" idx="1"/>
          </p:nvPr>
        </p:nvSpPr>
        <p:spPr>
          <a:xfrm>
            <a:off x="152401" y="1752600"/>
            <a:ext cx="8991600" cy="4495800"/>
          </a:xfrm>
        </p:spPr>
        <p:txBody>
          <a:bodyPr>
            <a:normAutofit/>
          </a:bodyPr>
          <a:lstStyle/>
          <a:p>
            <a:pPr marR="0" algn="ctr" eaLnBrk="1" hangingPunct="1">
              <a:lnSpc>
                <a:spcPct val="80000"/>
              </a:lnSpc>
              <a:spcBef>
                <a:spcPct val="0"/>
              </a:spcBef>
              <a:buFont typeface="Wingdings" pitchFamily="2" charset="2"/>
              <a:buNone/>
            </a:pPr>
            <a:r>
              <a:rPr lang="en-US" sz="1100" dirty="0" smtClean="0">
                <a:solidFill>
                  <a:schemeClr val="tx1"/>
                </a:solidFill>
                <a:latin typeface="Arial Narrow" pitchFamily="34" charset="0"/>
              </a:rPr>
              <a:t>By </a:t>
            </a:r>
          </a:p>
          <a:p>
            <a:pPr marR="0" algn="ctr" eaLnBrk="1" hangingPunct="1">
              <a:lnSpc>
                <a:spcPct val="80000"/>
              </a:lnSpc>
              <a:spcBef>
                <a:spcPct val="0"/>
              </a:spcBef>
              <a:buFont typeface="Wingdings" pitchFamily="2" charset="2"/>
              <a:buNone/>
            </a:pPr>
            <a:endParaRPr lang="en-US" sz="1100" dirty="0" smtClean="0">
              <a:solidFill>
                <a:schemeClr val="tx1"/>
              </a:solidFill>
              <a:latin typeface="Arial Narrow" pitchFamily="34" charset="0"/>
            </a:endParaRPr>
          </a:p>
          <a:p>
            <a:pPr marR="0" algn="ctr" eaLnBrk="1" hangingPunct="1">
              <a:lnSpc>
                <a:spcPct val="80000"/>
              </a:lnSpc>
              <a:spcBef>
                <a:spcPct val="0"/>
              </a:spcBef>
              <a:buFont typeface="Wingdings" pitchFamily="2" charset="2"/>
              <a:buNone/>
            </a:pPr>
            <a:r>
              <a:rPr lang="en-US" sz="2300" i="1" dirty="0" smtClean="0">
                <a:solidFill>
                  <a:schemeClr val="tx1"/>
                </a:solidFill>
                <a:latin typeface="Arial Narrow" pitchFamily="34" charset="0"/>
              </a:rPr>
              <a:t>Professor Olanrewaju .A. Fagbohun, </a:t>
            </a:r>
            <a:r>
              <a:rPr lang="en-US" sz="900" i="1" dirty="0" smtClean="0">
                <a:solidFill>
                  <a:schemeClr val="tx1"/>
                </a:solidFill>
                <a:latin typeface="Arial Narrow" pitchFamily="34" charset="0"/>
              </a:rPr>
              <a:t>Ph.D</a:t>
            </a:r>
          </a:p>
          <a:p>
            <a:pPr marR="0" algn="ctr" eaLnBrk="1" hangingPunct="1">
              <a:lnSpc>
                <a:spcPct val="80000"/>
              </a:lnSpc>
              <a:spcBef>
                <a:spcPct val="0"/>
              </a:spcBef>
              <a:buFont typeface="Wingdings" pitchFamily="2" charset="2"/>
              <a:buNone/>
            </a:pPr>
            <a:r>
              <a:rPr lang="en-US" sz="1400" i="1" dirty="0" smtClean="0">
                <a:solidFill>
                  <a:schemeClr val="tx1"/>
                </a:solidFill>
                <a:latin typeface="Arial Narrow" pitchFamily="34" charset="0"/>
              </a:rPr>
              <a:t>Nigerian Institute of Advanced Legal Studies</a:t>
            </a:r>
          </a:p>
          <a:p>
            <a:pPr marR="0" algn="ctr" eaLnBrk="1" hangingPunct="1">
              <a:lnSpc>
                <a:spcPct val="80000"/>
              </a:lnSpc>
              <a:spcBef>
                <a:spcPct val="0"/>
              </a:spcBef>
              <a:buFont typeface="Wingdings" pitchFamily="2" charset="2"/>
              <a:buNone/>
            </a:pPr>
            <a:r>
              <a:rPr lang="en-US" sz="1400" i="1" dirty="0" smtClean="0">
                <a:solidFill>
                  <a:schemeClr val="tx1"/>
                </a:solidFill>
                <a:latin typeface="Arial Narrow" pitchFamily="34" charset="0"/>
              </a:rPr>
              <a:t>University of Lagos Campus</a:t>
            </a:r>
          </a:p>
          <a:p>
            <a:pPr marR="0" algn="ctr" eaLnBrk="1" hangingPunct="1">
              <a:lnSpc>
                <a:spcPct val="80000"/>
              </a:lnSpc>
              <a:spcBef>
                <a:spcPct val="0"/>
              </a:spcBef>
              <a:buFont typeface="Wingdings" pitchFamily="2" charset="2"/>
              <a:buNone/>
            </a:pPr>
            <a:r>
              <a:rPr lang="en-US" sz="1400" i="1" dirty="0" smtClean="0">
                <a:solidFill>
                  <a:schemeClr val="tx1"/>
                </a:solidFill>
                <a:latin typeface="Arial Narrow" pitchFamily="34" charset="0"/>
              </a:rPr>
              <a:t>Akoka, Lagos</a:t>
            </a:r>
          </a:p>
          <a:p>
            <a:pPr marR="0" algn="ctr" eaLnBrk="1" hangingPunct="1">
              <a:lnSpc>
                <a:spcPct val="80000"/>
              </a:lnSpc>
              <a:spcBef>
                <a:spcPct val="0"/>
              </a:spcBef>
              <a:buFont typeface="Wingdings" pitchFamily="2" charset="2"/>
              <a:buNone/>
            </a:pPr>
            <a:endParaRPr lang="en-US" sz="1100" dirty="0" smtClean="0">
              <a:solidFill>
                <a:schemeClr val="tx1"/>
              </a:solidFill>
              <a:latin typeface="Arial Narrow" pitchFamily="34" charset="0"/>
            </a:endParaRPr>
          </a:p>
          <a:p>
            <a:pPr marR="0" algn="ctr" eaLnBrk="1" hangingPunct="1">
              <a:lnSpc>
                <a:spcPct val="80000"/>
              </a:lnSpc>
              <a:buFont typeface="Wingdings" pitchFamily="2" charset="2"/>
              <a:buNone/>
            </a:pPr>
            <a:endParaRPr lang="en-US" sz="2300" dirty="0" smtClean="0">
              <a:solidFill>
                <a:schemeClr val="tx1"/>
              </a:solidFill>
              <a:latin typeface="Arial Narrow" pitchFamily="34" charset="0"/>
            </a:endParaRPr>
          </a:p>
          <a:p>
            <a:pPr marR="0" algn="ctr" eaLnBrk="1" hangingPunct="1">
              <a:lnSpc>
                <a:spcPct val="80000"/>
              </a:lnSpc>
              <a:buFont typeface="Wingdings" pitchFamily="2" charset="2"/>
              <a:buNone/>
            </a:pPr>
            <a:r>
              <a:rPr lang="en-US" sz="2300" i="1" dirty="0" smtClean="0">
                <a:solidFill>
                  <a:schemeClr val="tx1"/>
                </a:solidFill>
                <a:latin typeface="Arial Narrow" pitchFamily="34" charset="0"/>
              </a:rPr>
              <a:t>At the </a:t>
            </a:r>
          </a:p>
          <a:p>
            <a:pPr marR="0" algn="ctr" eaLnBrk="1" hangingPunct="1">
              <a:lnSpc>
                <a:spcPct val="80000"/>
              </a:lnSpc>
              <a:buFont typeface="Wingdings" pitchFamily="2" charset="2"/>
              <a:buNone/>
            </a:pPr>
            <a:r>
              <a:rPr lang="en-US" sz="2300" i="1" dirty="0" smtClean="0">
                <a:solidFill>
                  <a:schemeClr val="tx1"/>
                </a:solidFill>
                <a:latin typeface="Arial Narrow" pitchFamily="34" charset="0"/>
              </a:rPr>
              <a:t>Intensive Course on EIA/DIA  </a:t>
            </a:r>
            <a:r>
              <a:rPr lang="en-US" sz="2300" i="1" dirty="0" err="1" smtClean="0">
                <a:solidFill>
                  <a:schemeClr val="tx1"/>
                </a:solidFill>
                <a:latin typeface="Arial Narrow" pitchFamily="34" charset="0"/>
              </a:rPr>
              <a:t>Organised</a:t>
            </a:r>
            <a:r>
              <a:rPr lang="en-US" sz="2300" i="1" dirty="0" smtClean="0">
                <a:solidFill>
                  <a:schemeClr val="tx1"/>
                </a:solidFill>
                <a:latin typeface="Arial Narrow" pitchFamily="34" charset="0"/>
              </a:rPr>
              <a:t> for the Nigeria Export Processing Zones Authority by the Environmental Law Research Institute </a:t>
            </a:r>
          </a:p>
          <a:p>
            <a:pPr marR="0" algn="ctr" eaLnBrk="1" hangingPunct="1">
              <a:lnSpc>
                <a:spcPct val="80000"/>
              </a:lnSpc>
              <a:buFont typeface="Wingdings" pitchFamily="2" charset="2"/>
              <a:buNone/>
            </a:pPr>
            <a:r>
              <a:rPr lang="en-US" sz="2300" i="1" dirty="0" smtClean="0">
                <a:solidFill>
                  <a:schemeClr val="tx1"/>
                </a:solidFill>
                <a:latin typeface="Arial Narrow" pitchFamily="34" charset="0"/>
              </a:rPr>
              <a:t>(4</a:t>
            </a:r>
            <a:r>
              <a:rPr lang="en-US" sz="2300" i="1" baseline="30000" dirty="0" smtClean="0">
                <a:solidFill>
                  <a:schemeClr val="tx1"/>
                </a:solidFill>
                <a:latin typeface="Arial Narrow" pitchFamily="34" charset="0"/>
              </a:rPr>
              <a:t>th</a:t>
            </a:r>
            <a:r>
              <a:rPr lang="en-US" sz="2300" i="1" dirty="0" smtClean="0">
                <a:solidFill>
                  <a:schemeClr val="tx1"/>
                </a:solidFill>
                <a:latin typeface="Arial Narrow" pitchFamily="34" charset="0"/>
              </a:rPr>
              <a:t> to 7</a:t>
            </a:r>
            <a:r>
              <a:rPr lang="en-US" sz="2300" i="1" baseline="30000" dirty="0" smtClean="0">
                <a:solidFill>
                  <a:schemeClr val="tx1"/>
                </a:solidFill>
                <a:latin typeface="Arial Narrow" pitchFamily="34" charset="0"/>
              </a:rPr>
              <a:t>th</a:t>
            </a:r>
            <a:r>
              <a:rPr lang="en-US" sz="2300" i="1" dirty="0" smtClean="0">
                <a:solidFill>
                  <a:schemeClr val="tx1"/>
                </a:solidFill>
                <a:latin typeface="Arial Narrow" pitchFamily="34" charset="0"/>
              </a:rPr>
              <a:t> February, 2014)</a:t>
            </a:r>
          </a:p>
          <a:p>
            <a:pPr marR="0" algn="ctr" eaLnBrk="1" hangingPunct="1">
              <a:lnSpc>
                <a:spcPct val="80000"/>
              </a:lnSpc>
              <a:buFont typeface="Wingdings" pitchFamily="2" charset="2"/>
              <a:buNone/>
            </a:pPr>
            <a:endParaRPr lang="en-US" sz="2300" i="1" dirty="0" smtClean="0">
              <a:solidFill>
                <a:schemeClr val="tx1"/>
              </a:solidFill>
              <a:latin typeface="Arial Narrow" pitchFamily="34" charset="0"/>
            </a:endParaRPr>
          </a:p>
          <a:p>
            <a:pPr marR="0" algn="ctr" eaLnBrk="1" hangingPunct="1">
              <a:lnSpc>
                <a:spcPct val="80000"/>
              </a:lnSpc>
              <a:buFont typeface="Wingdings" pitchFamily="2" charset="2"/>
              <a:buNone/>
            </a:pPr>
            <a:r>
              <a:rPr lang="en-US" sz="2300" i="1" dirty="0" smtClean="0">
                <a:solidFill>
                  <a:schemeClr val="tx1"/>
                </a:solidFill>
                <a:latin typeface="Arial Narrow" pitchFamily="34" charset="0"/>
              </a:rPr>
              <a:t>E-mail: fagbohun@elri-ng.org</a:t>
            </a:r>
          </a:p>
          <a:p>
            <a:pPr marR="0" algn="ctr" eaLnBrk="1" hangingPunct="1">
              <a:lnSpc>
                <a:spcPct val="80000"/>
              </a:lnSpc>
              <a:buFont typeface="Wingdings" pitchFamily="2" charset="2"/>
              <a:buNone/>
            </a:pPr>
            <a:endParaRPr lang="en-US" sz="2300" i="1" dirty="0" smtClean="0">
              <a:latin typeface="Arial Narrow" pitchFamily="34" charset="0"/>
            </a:endParaRPr>
          </a:p>
          <a:p>
            <a:pPr marR="0" algn="just" eaLnBrk="1" hangingPunct="1">
              <a:lnSpc>
                <a:spcPct val="80000"/>
              </a:lnSpc>
              <a:buFont typeface="Wingdings" pitchFamily="2" charset="2"/>
              <a:buNone/>
            </a:pPr>
            <a:endParaRPr lang="en-US" sz="2300" dirty="0" smtClean="0">
              <a:latin typeface="Arial Narrow" pitchFamily="34" charset="0"/>
            </a:endParaRPr>
          </a:p>
          <a:p>
            <a:pPr marR="0" eaLnBrk="1" hangingPunct="1">
              <a:lnSpc>
                <a:spcPct val="80000"/>
              </a:lnSpc>
              <a:buFont typeface="Wingdings" pitchFamily="2" charset="2"/>
              <a:buNone/>
            </a:pPr>
            <a:endParaRPr lang="en-US" sz="2300" dirty="0" smtClean="0">
              <a:latin typeface="Arial Narrow" pitchFamily="34" charset="0"/>
            </a:endParaRPr>
          </a:p>
          <a:p>
            <a:pPr marR="0" eaLnBrk="1" hangingPunct="1">
              <a:lnSpc>
                <a:spcPct val="80000"/>
              </a:lnSpc>
              <a:buFont typeface="Arial" charset="0"/>
              <a:buChar char="•"/>
            </a:pPr>
            <a:endParaRPr lang="en-US" sz="2300" dirty="0" smtClean="0">
              <a:latin typeface="Arial Narrow" pitchFamily="34" charset="0"/>
            </a:endParaRPr>
          </a:p>
        </p:txBody>
      </p:sp>
      <p:sp>
        <p:nvSpPr>
          <p:cNvPr id="2" name="Title 1"/>
          <p:cNvSpPr>
            <a:spLocks noGrp="1"/>
          </p:cNvSpPr>
          <p:nvPr>
            <p:ph type="ctrTitle"/>
          </p:nvPr>
        </p:nvSpPr>
        <p:spPr>
          <a:xfrm>
            <a:off x="0" y="152400"/>
            <a:ext cx="9144000" cy="1295400"/>
          </a:xfrm>
        </p:spPr>
        <p:txBody>
          <a:bodyPr>
            <a:noAutofit/>
          </a:bodyPr>
          <a:lstStyle/>
          <a:p>
            <a:pPr algn="ctr" eaLnBrk="1" fontAlgn="auto" hangingPunct="1">
              <a:spcAft>
                <a:spcPts val="0"/>
              </a:spcAft>
              <a:defRPr/>
            </a:pPr>
            <a:r>
              <a:rPr lang="en-US" sz="3200" dirty="0" smtClean="0">
                <a:solidFill>
                  <a:schemeClr val="tx1"/>
                </a:solidFill>
                <a:latin typeface="Arial Narrow" pitchFamily="34" charset="0"/>
              </a:rPr>
              <a:t>Introduction And Overview of Environmental Impact Assessment (Law &amp; Policy)</a:t>
            </a:r>
            <a:endParaRPr lang="en-US" sz="3400" dirty="0">
              <a:solidFill>
                <a:schemeClr val="tx1"/>
              </a:solidFill>
              <a:latin typeface="Arial Narrow" pitchFamily="34" charset="0"/>
            </a:endParaRPr>
          </a:p>
        </p:txBody>
      </p:sp>
      <p:sp>
        <p:nvSpPr>
          <p:cNvPr id="5" name="Slide Number Placeholder 4"/>
          <p:cNvSpPr>
            <a:spLocks noGrp="1"/>
          </p:cNvSpPr>
          <p:nvPr>
            <p:ph type="sldNum" sz="quarter" idx="12"/>
          </p:nvPr>
        </p:nvSpPr>
        <p:spPr/>
        <p:txBody>
          <a:bodyPr/>
          <a:lstStyle/>
          <a:p>
            <a:fld id="{2C15A0EB-CB94-4446-B6AB-61D6DCDC50A3}" type="slidenum">
              <a:rPr lang="en-US" smtClean="0"/>
              <a:pPr/>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762000"/>
          </a:xfrm>
        </p:spPr>
        <p:txBody>
          <a:bodyPr>
            <a:normAutofit/>
          </a:bodyPr>
          <a:lstStyle/>
          <a:p>
            <a:pPr marL="542925" indent="-542925" algn="just">
              <a:buFont typeface="Wingdings" pitchFamily="2" charset="2"/>
              <a:buChar char="q"/>
            </a:pPr>
            <a:r>
              <a:rPr lang="en-GB" sz="3200" b="1" dirty="0" smtClean="0">
                <a:solidFill>
                  <a:schemeClr val="tx1"/>
                </a:solidFill>
              </a:rPr>
              <a:t>Objectives</a:t>
            </a:r>
            <a:endParaRPr lang="en-GB" sz="3200" b="1" dirty="0">
              <a:solidFill>
                <a:schemeClr val="tx1"/>
              </a:solidFill>
            </a:endParaRPr>
          </a:p>
        </p:txBody>
      </p:sp>
      <p:sp>
        <p:nvSpPr>
          <p:cNvPr id="3" name="Content Placeholder 2"/>
          <p:cNvSpPr>
            <a:spLocks noGrp="1"/>
          </p:cNvSpPr>
          <p:nvPr>
            <p:ph sz="quarter" idx="1"/>
          </p:nvPr>
        </p:nvSpPr>
        <p:spPr>
          <a:xfrm>
            <a:off x="152400" y="914400"/>
            <a:ext cx="8839200" cy="5559552"/>
          </a:xfrm>
        </p:spPr>
        <p:txBody>
          <a:bodyPr>
            <a:normAutofit lnSpcReduction="10000"/>
          </a:bodyPr>
          <a:lstStyle/>
          <a:p>
            <a:pPr marL="361950" indent="-361950" algn="just">
              <a:buClrTx/>
              <a:buNone/>
            </a:pPr>
            <a:endParaRPr lang="en-GB" sz="1300" dirty="0" smtClean="0"/>
          </a:p>
          <a:p>
            <a:pPr marL="361950" indent="-361950" algn="just">
              <a:buClrTx/>
              <a:buFont typeface="Wingdings" pitchFamily="2" charset="2"/>
              <a:buChar char="Ø"/>
            </a:pPr>
            <a:r>
              <a:rPr lang="en-GB" dirty="0" smtClean="0"/>
              <a:t>Develop participants understanding of the concepts of Environmental Impact Assessment (EIA) and Development Impact Assessment (DIA);</a:t>
            </a:r>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r>
              <a:rPr lang="en-GB" dirty="0" smtClean="0"/>
              <a:t>Develop participants appreciation of the roles that can be played by both EIA and DIA as strategic tools for environmental management and planning;</a:t>
            </a:r>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r>
              <a:rPr lang="en-GB" dirty="0" smtClean="0"/>
              <a:t>Encourage participants to understand the use that can be made of EIA and DIA in the context of NEPZA’s role as the Government Agency responsible for establishment of Free Zones in Nigeria, and the facilitation of investment into them.</a:t>
            </a:r>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i="1" dirty="0" smtClean="0"/>
          </a:p>
          <a:p>
            <a:pPr marL="1520825" indent="-444500" algn="just">
              <a:buClrTx/>
              <a:buNone/>
            </a:pPr>
            <a:endParaRPr lang="en-GB" i="1" dirty="0" smtClean="0"/>
          </a:p>
          <a:p>
            <a:pPr marL="1520825" indent="-444500" algn="just">
              <a:buClrTx/>
              <a:buNone/>
            </a:pPr>
            <a:endParaRPr lang="en-GB" i="1" dirty="0"/>
          </a:p>
        </p:txBody>
      </p:sp>
      <p:sp>
        <p:nvSpPr>
          <p:cNvPr id="5" name="Slide Number Placeholder 4"/>
          <p:cNvSpPr>
            <a:spLocks noGrp="1"/>
          </p:cNvSpPr>
          <p:nvPr>
            <p:ph type="sldNum" sz="quarter" idx="12"/>
          </p:nvPr>
        </p:nvSpPr>
        <p:spPr/>
        <p:txBody>
          <a:bodyPr/>
          <a:lstStyle/>
          <a:p>
            <a:fld id="{2C15A0EB-CB94-4446-B6AB-61D6DCDC50A3}"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762000"/>
          </a:xfrm>
        </p:spPr>
        <p:txBody>
          <a:bodyPr>
            <a:normAutofit/>
          </a:bodyPr>
          <a:lstStyle/>
          <a:p>
            <a:pPr marL="542925" indent="-542925" algn="just">
              <a:buFont typeface="Wingdings" pitchFamily="2" charset="2"/>
              <a:buChar char="q"/>
            </a:pPr>
            <a:r>
              <a:rPr lang="en-GB" sz="3200" b="1" dirty="0" smtClean="0">
                <a:solidFill>
                  <a:schemeClr val="tx1"/>
                </a:solidFill>
              </a:rPr>
              <a:t>Clarification of Concepts</a:t>
            </a:r>
            <a:endParaRPr lang="en-GB" sz="3200" b="1" dirty="0">
              <a:solidFill>
                <a:schemeClr val="tx1"/>
              </a:solidFill>
            </a:endParaRPr>
          </a:p>
        </p:txBody>
      </p:sp>
      <p:sp>
        <p:nvSpPr>
          <p:cNvPr id="3" name="Content Placeholder 2"/>
          <p:cNvSpPr>
            <a:spLocks noGrp="1"/>
          </p:cNvSpPr>
          <p:nvPr>
            <p:ph sz="quarter" idx="1"/>
          </p:nvPr>
        </p:nvSpPr>
        <p:spPr>
          <a:xfrm>
            <a:off x="152400" y="914400"/>
            <a:ext cx="8839200" cy="5559552"/>
          </a:xfrm>
        </p:spPr>
        <p:txBody>
          <a:bodyPr>
            <a:normAutofit fontScale="92500"/>
          </a:bodyPr>
          <a:lstStyle/>
          <a:p>
            <a:pPr marL="361950" indent="-361950" algn="just">
              <a:buClrTx/>
              <a:buNone/>
            </a:pPr>
            <a:endParaRPr lang="en-GB" sz="1300" dirty="0" smtClean="0"/>
          </a:p>
          <a:p>
            <a:pPr marL="361950" indent="-361950" algn="just">
              <a:buClrTx/>
              <a:buFont typeface="Wingdings" pitchFamily="2" charset="2"/>
              <a:buChar char="Ø"/>
            </a:pPr>
            <a:r>
              <a:rPr lang="en-GB" dirty="0" smtClean="0"/>
              <a:t>EIA assesses and predicts the impact of a proposed project or action on </a:t>
            </a:r>
            <a:r>
              <a:rPr lang="en-GB" dirty="0" smtClean="0">
                <a:solidFill>
                  <a:srgbClr val="FF0000"/>
                </a:solidFill>
              </a:rPr>
              <a:t>human well-being</a:t>
            </a:r>
            <a:r>
              <a:rPr lang="en-GB" dirty="0" smtClean="0"/>
              <a:t>, as well as the well-being of the </a:t>
            </a:r>
            <a:r>
              <a:rPr lang="en-GB" dirty="0" smtClean="0">
                <a:solidFill>
                  <a:srgbClr val="C00000"/>
                </a:solidFill>
              </a:rPr>
              <a:t>ecosystems</a:t>
            </a:r>
            <a:r>
              <a:rPr lang="en-GB" dirty="0" smtClean="0"/>
              <a:t> on which human survival depends.</a:t>
            </a:r>
          </a:p>
          <a:p>
            <a:pPr marL="361950" indent="-361950" algn="just">
              <a:buClrTx/>
              <a:buNone/>
            </a:pPr>
            <a:endParaRPr lang="en-GB" dirty="0" smtClean="0"/>
          </a:p>
          <a:p>
            <a:pPr marL="911225" indent="-511175" algn="just">
              <a:buClrTx/>
              <a:buFont typeface="Wingdings" pitchFamily="2" charset="2"/>
              <a:buChar char="v"/>
            </a:pPr>
            <a:r>
              <a:rPr lang="en-GB" dirty="0" smtClean="0"/>
              <a:t>Identify potential environmental impact;</a:t>
            </a:r>
          </a:p>
          <a:p>
            <a:pPr marL="911225" indent="-511175" algn="just">
              <a:buClrTx/>
              <a:buFont typeface="Wingdings" pitchFamily="2" charset="2"/>
              <a:buChar char="v"/>
            </a:pPr>
            <a:r>
              <a:rPr lang="en-GB" dirty="0" smtClean="0"/>
              <a:t>Examine the significance of environmental implications;</a:t>
            </a:r>
          </a:p>
          <a:p>
            <a:pPr marL="911225" indent="-511175" algn="just">
              <a:buClrTx/>
              <a:buFont typeface="Wingdings" pitchFamily="2" charset="2"/>
              <a:buChar char="v"/>
            </a:pPr>
            <a:r>
              <a:rPr lang="en-GB" dirty="0" smtClean="0"/>
              <a:t>Assess whether impacts can be mitigated;</a:t>
            </a:r>
          </a:p>
          <a:p>
            <a:pPr marL="911225" indent="-511175" algn="just">
              <a:buClrTx/>
              <a:buFont typeface="Wingdings" pitchFamily="2" charset="2"/>
              <a:buChar char="v"/>
            </a:pPr>
            <a:r>
              <a:rPr lang="en-GB" dirty="0" smtClean="0"/>
              <a:t>Recommend preventive and corrective mitigating measures;</a:t>
            </a:r>
          </a:p>
          <a:p>
            <a:pPr marL="911225" indent="-511175" algn="just">
              <a:buClrTx/>
              <a:buFont typeface="Wingdings" pitchFamily="2" charset="2"/>
              <a:buChar char="v"/>
            </a:pPr>
            <a:r>
              <a:rPr lang="en-GB" dirty="0" smtClean="0"/>
              <a:t>Inform decision makers and concerned parties about the environmental implications; and </a:t>
            </a:r>
          </a:p>
          <a:p>
            <a:pPr marL="911225" indent="-511175" algn="just">
              <a:buClrTx/>
              <a:buFont typeface="Wingdings" pitchFamily="2" charset="2"/>
              <a:buChar char="v"/>
            </a:pPr>
            <a:r>
              <a:rPr lang="en-GB" dirty="0" smtClean="0"/>
              <a:t>Advise whether development should go ahead.</a:t>
            </a:r>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i="1" dirty="0" smtClean="0"/>
          </a:p>
          <a:p>
            <a:pPr marL="1520825" indent="-444500" algn="just">
              <a:buClrTx/>
              <a:buNone/>
            </a:pPr>
            <a:endParaRPr lang="en-GB" i="1" dirty="0" smtClean="0"/>
          </a:p>
          <a:p>
            <a:pPr marL="1520825" indent="-444500" algn="just">
              <a:buClrTx/>
              <a:buNone/>
            </a:pPr>
            <a:endParaRPr lang="en-GB" i="1" dirty="0"/>
          </a:p>
        </p:txBody>
      </p:sp>
      <p:sp>
        <p:nvSpPr>
          <p:cNvPr id="5" name="Slide Number Placeholder 4"/>
          <p:cNvSpPr>
            <a:spLocks noGrp="1"/>
          </p:cNvSpPr>
          <p:nvPr>
            <p:ph type="sldNum" sz="quarter" idx="12"/>
          </p:nvPr>
        </p:nvSpPr>
        <p:spPr/>
        <p:txBody>
          <a:bodyPr/>
          <a:lstStyle/>
          <a:p>
            <a:fld id="{2C15A0EB-CB94-4446-B6AB-61D6DCDC50A3}" type="slidenum">
              <a:rPr lang="en-US" smtClean="0"/>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762000"/>
          </a:xfrm>
        </p:spPr>
        <p:txBody>
          <a:bodyPr>
            <a:normAutofit/>
          </a:bodyPr>
          <a:lstStyle/>
          <a:p>
            <a:pPr marL="542925" indent="-542925" algn="just">
              <a:buFont typeface="Wingdings" pitchFamily="2" charset="2"/>
              <a:buChar char="q"/>
            </a:pPr>
            <a:r>
              <a:rPr lang="en-GB" sz="3200" b="1" dirty="0" smtClean="0">
                <a:solidFill>
                  <a:schemeClr val="tx1"/>
                </a:solidFill>
              </a:rPr>
              <a:t>Clarification of Concepts...</a:t>
            </a:r>
            <a:endParaRPr lang="en-GB" sz="3200" b="1" dirty="0">
              <a:solidFill>
                <a:schemeClr val="tx1"/>
              </a:solidFill>
            </a:endParaRPr>
          </a:p>
        </p:txBody>
      </p:sp>
      <p:sp>
        <p:nvSpPr>
          <p:cNvPr id="3" name="Content Placeholder 2"/>
          <p:cNvSpPr>
            <a:spLocks noGrp="1"/>
          </p:cNvSpPr>
          <p:nvPr>
            <p:ph sz="quarter" idx="1"/>
          </p:nvPr>
        </p:nvSpPr>
        <p:spPr>
          <a:xfrm>
            <a:off x="152400" y="914400"/>
            <a:ext cx="8839200" cy="5559552"/>
          </a:xfrm>
        </p:spPr>
        <p:txBody>
          <a:bodyPr>
            <a:normAutofit lnSpcReduction="10000"/>
          </a:bodyPr>
          <a:lstStyle/>
          <a:p>
            <a:pPr marL="361950" indent="-361950" algn="just">
              <a:buClrTx/>
              <a:buNone/>
            </a:pPr>
            <a:endParaRPr lang="en-GB" sz="1300" dirty="0" smtClean="0"/>
          </a:p>
          <a:p>
            <a:pPr marL="361950" indent="-361950" algn="just">
              <a:buClrTx/>
              <a:buFont typeface="Wingdings" pitchFamily="2" charset="2"/>
              <a:buChar char="Ø"/>
            </a:pPr>
            <a:r>
              <a:rPr lang="en-GB" dirty="0" smtClean="0"/>
              <a:t>DIA involves a process that is aimed at comprehensively evaluating the consequences of development on a community;</a:t>
            </a:r>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r>
              <a:rPr lang="en-GB" dirty="0" smtClean="0"/>
              <a:t>DIA provides documentation of the anticipated </a:t>
            </a:r>
            <a:r>
              <a:rPr lang="en-GB" b="1" i="1" dirty="0" smtClean="0">
                <a:solidFill>
                  <a:schemeClr val="accent2"/>
                </a:solidFill>
              </a:rPr>
              <a:t>economic</a:t>
            </a:r>
            <a:r>
              <a:rPr lang="en-GB" dirty="0" smtClean="0"/>
              <a:t>, </a:t>
            </a:r>
            <a:r>
              <a:rPr lang="en-GB" b="1" i="1" dirty="0" smtClean="0">
                <a:solidFill>
                  <a:schemeClr val="accent2"/>
                </a:solidFill>
              </a:rPr>
              <a:t>fiscal</a:t>
            </a:r>
            <a:r>
              <a:rPr lang="en-GB" dirty="0" smtClean="0"/>
              <a:t>, </a:t>
            </a:r>
            <a:r>
              <a:rPr lang="en-GB" b="1" i="1" dirty="0" smtClean="0">
                <a:solidFill>
                  <a:schemeClr val="accent2"/>
                </a:solidFill>
              </a:rPr>
              <a:t>environmental</a:t>
            </a:r>
            <a:r>
              <a:rPr lang="en-GB" dirty="0" smtClean="0"/>
              <a:t>, </a:t>
            </a:r>
            <a:r>
              <a:rPr lang="en-GB" b="1" i="1" dirty="0" smtClean="0">
                <a:solidFill>
                  <a:schemeClr val="accent2"/>
                </a:solidFill>
              </a:rPr>
              <a:t>social</a:t>
            </a:r>
            <a:r>
              <a:rPr lang="en-GB" dirty="0" smtClean="0"/>
              <a:t> and </a:t>
            </a:r>
            <a:r>
              <a:rPr lang="en-GB" b="1" i="1" dirty="0" smtClean="0">
                <a:solidFill>
                  <a:schemeClr val="accent2"/>
                </a:solidFill>
              </a:rPr>
              <a:t>transportation</a:t>
            </a:r>
            <a:r>
              <a:rPr lang="en-GB" dirty="0" smtClean="0"/>
              <a:t> related impacts of a particular development on a community;</a:t>
            </a:r>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r>
              <a:rPr lang="en-GB" dirty="0" smtClean="0"/>
              <a:t>The innovation behind both EIA and DIA processes is the systematic use of the best objective sources of information and the emphasis on the use of the best techniques to gather that information.</a:t>
            </a:r>
          </a:p>
          <a:p>
            <a:pPr marL="361950" indent="-361950" algn="just">
              <a:buClrTx/>
              <a:buNone/>
            </a:pPr>
            <a:endParaRPr lang="en-GB" dirty="0" smtClean="0"/>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i="1" dirty="0" smtClean="0"/>
          </a:p>
          <a:p>
            <a:pPr marL="1520825" indent="-444500" algn="just">
              <a:buClrTx/>
              <a:buNone/>
            </a:pPr>
            <a:endParaRPr lang="en-GB" i="1" dirty="0" smtClean="0"/>
          </a:p>
          <a:p>
            <a:pPr marL="1520825" indent="-444500" algn="just">
              <a:buClrTx/>
              <a:buNone/>
            </a:pPr>
            <a:endParaRPr lang="en-GB" i="1" dirty="0"/>
          </a:p>
        </p:txBody>
      </p:sp>
      <p:sp>
        <p:nvSpPr>
          <p:cNvPr id="5" name="Slide Number Placeholder 4"/>
          <p:cNvSpPr>
            <a:spLocks noGrp="1"/>
          </p:cNvSpPr>
          <p:nvPr>
            <p:ph type="sldNum" sz="quarter" idx="12"/>
          </p:nvPr>
        </p:nvSpPr>
        <p:spPr/>
        <p:txBody>
          <a:bodyPr/>
          <a:lstStyle/>
          <a:p>
            <a:fld id="{2C15A0EB-CB94-4446-B6AB-61D6DCDC50A3}" type="slidenum">
              <a:rPr lang="en-US" smtClean="0"/>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6038"/>
            <a:ext cx="8272490" cy="725470"/>
          </a:xfrm>
        </p:spPr>
        <p:txBody>
          <a:bodyPr>
            <a:normAutofit/>
          </a:bodyPr>
          <a:lstStyle/>
          <a:p>
            <a:pPr marL="542925" indent="-542925" algn="just">
              <a:buFont typeface="Wingdings" pitchFamily="2" charset="2"/>
              <a:buChar char="q"/>
            </a:pPr>
            <a:r>
              <a:rPr lang="en-GB" sz="3200" b="1" dirty="0" smtClean="0">
                <a:solidFill>
                  <a:schemeClr val="tx1"/>
                </a:solidFill>
              </a:rPr>
              <a:t>Guiding Principles for EIA</a:t>
            </a:r>
            <a:endParaRPr lang="en-GB" sz="3200" b="1" dirty="0">
              <a:solidFill>
                <a:schemeClr val="tx1"/>
              </a:solidFill>
            </a:endParaRPr>
          </a:p>
        </p:txBody>
      </p:sp>
      <p:sp>
        <p:nvSpPr>
          <p:cNvPr id="5" name="Oval 4"/>
          <p:cNvSpPr/>
          <p:nvPr/>
        </p:nvSpPr>
        <p:spPr>
          <a:xfrm>
            <a:off x="1600200" y="2438400"/>
            <a:ext cx="3467104" cy="2057400"/>
          </a:xfrm>
          <a:prstGeom prst="ellipse">
            <a:avLst/>
          </a:prstGeom>
          <a:ln>
            <a:solidFill>
              <a:schemeClr val="accent3"/>
            </a:solidFill>
          </a:ln>
          <a:effectLst>
            <a:glow rad="2286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GB" b="1" i="1" dirty="0" smtClean="0"/>
              <a:t>EIA</a:t>
            </a:r>
            <a:r>
              <a:rPr lang="en-GB" i="1" dirty="0" smtClean="0"/>
              <a:t>, as a systematic process of identifying future consequences of a current or proposed action</a:t>
            </a:r>
            <a:endParaRPr lang="en-GB" i="1" dirty="0"/>
          </a:p>
        </p:txBody>
      </p:sp>
      <p:sp>
        <p:nvSpPr>
          <p:cNvPr id="12" name="Oval 11"/>
          <p:cNvSpPr/>
          <p:nvPr/>
        </p:nvSpPr>
        <p:spPr>
          <a:xfrm>
            <a:off x="5715000" y="1905000"/>
            <a:ext cx="1905000" cy="533400"/>
          </a:xfrm>
          <a:prstGeom prst="ellipse">
            <a:avLst/>
          </a:prstGeom>
          <a:solidFill>
            <a:schemeClr val="accent2">
              <a:lumMod val="7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GB" sz="1200" b="1" dirty="0" smtClean="0"/>
              <a:t>Certainty</a:t>
            </a:r>
            <a:endParaRPr lang="en-GB" sz="1200" b="1" dirty="0"/>
          </a:p>
        </p:txBody>
      </p:sp>
      <p:sp>
        <p:nvSpPr>
          <p:cNvPr id="13" name="Oval 12"/>
          <p:cNvSpPr/>
          <p:nvPr/>
        </p:nvSpPr>
        <p:spPr>
          <a:xfrm>
            <a:off x="6019800" y="2667000"/>
            <a:ext cx="1828800" cy="609600"/>
          </a:xfrm>
          <a:prstGeom prst="ellipse">
            <a:avLst/>
          </a:prstGeom>
          <a:solidFill>
            <a:schemeClr val="accent4"/>
          </a:solidFill>
        </p:spPr>
        <p:style>
          <a:lnRef idx="2">
            <a:schemeClr val="dk1"/>
          </a:lnRef>
          <a:fillRef idx="1">
            <a:schemeClr val="lt1"/>
          </a:fillRef>
          <a:effectRef idx="0">
            <a:schemeClr val="dk1"/>
          </a:effectRef>
          <a:fontRef idx="minor">
            <a:schemeClr val="dk1"/>
          </a:fontRef>
        </p:style>
        <p:txBody>
          <a:bodyPr rtlCol="0" anchor="ctr"/>
          <a:lstStyle/>
          <a:p>
            <a:pPr algn="ctr"/>
            <a:r>
              <a:rPr lang="en-GB" sz="1200" b="1" dirty="0" smtClean="0"/>
              <a:t>Practicability</a:t>
            </a:r>
            <a:r>
              <a:rPr lang="en-GB" sz="1200" dirty="0" smtClean="0"/>
              <a:t> </a:t>
            </a:r>
            <a:endParaRPr lang="en-GB" sz="1200" dirty="0"/>
          </a:p>
        </p:txBody>
      </p:sp>
      <p:sp>
        <p:nvSpPr>
          <p:cNvPr id="14" name="Oval 13"/>
          <p:cNvSpPr/>
          <p:nvPr/>
        </p:nvSpPr>
        <p:spPr>
          <a:xfrm>
            <a:off x="6096000" y="3505200"/>
            <a:ext cx="1985976" cy="609600"/>
          </a:xfrm>
          <a:prstGeom prst="ellipse">
            <a:avLst/>
          </a:prstGeom>
          <a:solidFill>
            <a:schemeClr val="tx2"/>
          </a:solidFill>
        </p:spPr>
        <p:style>
          <a:lnRef idx="2">
            <a:schemeClr val="dk1"/>
          </a:lnRef>
          <a:fillRef idx="1">
            <a:schemeClr val="lt1"/>
          </a:fillRef>
          <a:effectRef idx="0">
            <a:schemeClr val="dk1"/>
          </a:effectRef>
          <a:fontRef idx="minor">
            <a:schemeClr val="dk1"/>
          </a:fontRef>
        </p:style>
        <p:txBody>
          <a:bodyPr rtlCol="0" anchor="ctr"/>
          <a:lstStyle/>
          <a:p>
            <a:pPr algn="ctr"/>
            <a:r>
              <a:rPr lang="en-GB" sz="1200" b="1" dirty="0" smtClean="0"/>
              <a:t>Flexibility</a:t>
            </a:r>
            <a:endParaRPr lang="en-GB" sz="1200" b="1" dirty="0"/>
          </a:p>
        </p:txBody>
      </p:sp>
      <p:sp>
        <p:nvSpPr>
          <p:cNvPr id="15" name="Oval 14"/>
          <p:cNvSpPr/>
          <p:nvPr/>
        </p:nvSpPr>
        <p:spPr>
          <a:xfrm>
            <a:off x="6019800" y="4343400"/>
            <a:ext cx="2057400" cy="533400"/>
          </a:xfrm>
          <a:prstGeom prst="ellipse">
            <a:avLst/>
          </a:prstGeom>
          <a:solidFill>
            <a:schemeClr val="bg2">
              <a:lumMod val="5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GB" sz="1200" b="1" dirty="0" smtClean="0"/>
              <a:t>Credibility</a:t>
            </a:r>
            <a:endParaRPr lang="en-GB" sz="1200" b="1" dirty="0"/>
          </a:p>
        </p:txBody>
      </p:sp>
      <p:sp>
        <p:nvSpPr>
          <p:cNvPr id="19" name="Oval 18"/>
          <p:cNvSpPr/>
          <p:nvPr/>
        </p:nvSpPr>
        <p:spPr>
          <a:xfrm>
            <a:off x="5105400" y="1219200"/>
            <a:ext cx="1600200" cy="533400"/>
          </a:xfrm>
          <a:prstGeom prst="ellipse">
            <a:avLst/>
          </a:prstGeom>
          <a:solidFill>
            <a:schemeClr val="accent1">
              <a:lumMod val="60000"/>
              <a:lumOff val="4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GB" sz="1200" b="1" dirty="0" smtClean="0"/>
              <a:t>Participation</a:t>
            </a:r>
            <a:endParaRPr lang="en-GB" sz="1200" b="1" dirty="0"/>
          </a:p>
        </p:txBody>
      </p:sp>
      <p:sp>
        <p:nvSpPr>
          <p:cNvPr id="21" name="Oval 20"/>
          <p:cNvSpPr/>
          <p:nvPr/>
        </p:nvSpPr>
        <p:spPr>
          <a:xfrm>
            <a:off x="3124200" y="914400"/>
            <a:ext cx="1971684" cy="609600"/>
          </a:xfrm>
          <a:prstGeom prst="ellipse">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a:r>
              <a:rPr lang="en-GB" sz="1200" b="1" dirty="0" smtClean="0"/>
              <a:t>Transparency</a:t>
            </a:r>
            <a:endParaRPr lang="en-GB" sz="1200" b="1" dirty="0"/>
          </a:p>
        </p:txBody>
      </p:sp>
      <p:cxnSp>
        <p:nvCxnSpPr>
          <p:cNvPr id="34" name="Straight Arrow Connector 33"/>
          <p:cNvCxnSpPr>
            <a:stCxn id="21" idx="4"/>
          </p:cNvCxnSpPr>
          <p:nvPr/>
        </p:nvCxnSpPr>
        <p:spPr>
          <a:xfrm rot="5400000">
            <a:off x="3345655" y="1683545"/>
            <a:ext cx="923932" cy="604842"/>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48" name="Straight Arrow Connector 47"/>
          <p:cNvCxnSpPr>
            <a:stCxn id="13" idx="2"/>
          </p:cNvCxnSpPr>
          <p:nvPr/>
        </p:nvCxnSpPr>
        <p:spPr>
          <a:xfrm rot="10800000" flipV="1">
            <a:off x="5029200" y="2971800"/>
            <a:ext cx="990600" cy="3048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51" name="Straight Arrow Connector 50"/>
          <p:cNvCxnSpPr/>
          <p:nvPr/>
        </p:nvCxnSpPr>
        <p:spPr>
          <a:xfrm rot="10800000" flipV="1">
            <a:off x="4800600" y="2286000"/>
            <a:ext cx="990600" cy="6096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57" name="Straight Arrow Connector 56"/>
          <p:cNvCxnSpPr>
            <a:stCxn id="19" idx="3"/>
          </p:cNvCxnSpPr>
          <p:nvPr/>
        </p:nvCxnSpPr>
        <p:spPr>
          <a:xfrm rot="5400000">
            <a:off x="4269115" y="1443970"/>
            <a:ext cx="840115" cy="1301144"/>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67" name="Straight Arrow Connector 66"/>
          <p:cNvCxnSpPr/>
          <p:nvPr/>
        </p:nvCxnSpPr>
        <p:spPr>
          <a:xfrm rot="10800000">
            <a:off x="5029200" y="3733800"/>
            <a:ext cx="10668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72" name="Straight Arrow Connector 71"/>
          <p:cNvCxnSpPr>
            <a:stCxn id="15" idx="2"/>
          </p:cNvCxnSpPr>
          <p:nvPr/>
        </p:nvCxnSpPr>
        <p:spPr>
          <a:xfrm rot="10800000">
            <a:off x="4876800" y="4114800"/>
            <a:ext cx="1143000" cy="4953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77" name="Straight Arrow Connector 76"/>
          <p:cNvCxnSpPr>
            <a:endCxn id="5" idx="5"/>
          </p:cNvCxnSpPr>
          <p:nvPr/>
        </p:nvCxnSpPr>
        <p:spPr>
          <a:xfrm rot="10800000">
            <a:off x="4559558" y="4194502"/>
            <a:ext cx="1460242" cy="1063299"/>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91" name="Oval 90"/>
          <p:cNvSpPr/>
          <p:nvPr/>
        </p:nvSpPr>
        <p:spPr>
          <a:xfrm>
            <a:off x="5943600" y="5029200"/>
            <a:ext cx="2133600" cy="609600"/>
          </a:xfrm>
          <a:prstGeom prst="ellipse">
            <a:avLst/>
          </a:prstGeom>
          <a:solidFill>
            <a:schemeClr val="accent1"/>
          </a:solidFill>
        </p:spPr>
        <p:style>
          <a:lnRef idx="2">
            <a:schemeClr val="dk1"/>
          </a:lnRef>
          <a:fillRef idx="1">
            <a:schemeClr val="lt1"/>
          </a:fillRef>
          <a:effectRef idx="0">
            <a:schemeClr val="dk1"/>
          </a:effectRef>
          <a:fontRef idx="minor">
            <a:schemeClr val="dk1"/>
          </a:fontRef>
        </p:style>
        <p:txBody>
          <a:bodyPr rtlCol="0" anchor="ctr"/>
          <a:lstStyle/>
          <a:p>
            <a:pPr algn="ctr"/>
            <a:r>
              <a:rPr lang="en-GB" sz="1150" b="1" dirty="0" smtClean="0"/>
              <a:t>Cost Effectiveness</a:t>
            </a:r>
            <a:endParaRPr lang="en-GB" sz="1150" b="1" dirty="0"/>
          </a:p>
        </p:txBody>
      </p:sp>
      <p:sp>
        <p:nvSpPr>
          <p:cNvPr id="45" name="Slide Number Placeholder 44"/>
          <p:cNvSpPr>
            <a:spLocks noGrp="1"/>
          </p:cNvSpPr>
          <p:nvPr>
            <p:ph type="sldNum" sz="quarter" idx="12"/>
          </p:nvPr>
        </p:nvSpPr>
        <p:spPr/>
        <p:txBody>
          <a:bodyPr/>
          <a:lstStyle/>
          <a:p>
            <a:fld id="{2C15A0EB-CB94-4446-B6AB-61D6DCDC50A3}" type="slidenum">
              <a:rPr lang="en-US" smtClean="0"/>
              <a:pPr/>
              <a:t>5</a:t>
            </a:fld>
            <a:endParaRPr lang="en-US"/>
          </a:p>
        </p:txBody>
      </p:sp>
      <p:sp>
        <p:nvSpPr>
          <p:cNvPr id="87" name="Oval 86"/>
          <p:cNvSpPr/>
          <p:nvPr/>
        </p:nvSpPr>
        <p:spPr>
          <a:xfrm>
            <a:off x="3657600" y="5715000"/>
            <a:ext cx="2133600" cy="609600"/>
          </a:xfrm>
          <a:prstGeom prst="ellipse">
            <a:avLst/>
          </a:prstGeom>
          <a:solidFill>
            <a:schemeClr val="accent4">
              <a:lumMod val="7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GB" sz="1200" b="1" dirty="0" smtClean="0"/>
              <a:t>Accountability</a:t>
            </a:r>
            <a:endParaRPr lang="en-GB" sz="1200" b="1" dirty="0"/>
          </a:p>
        </p:txBody>
      </p:sp>
      <p:cxnSp>
        <p:nvCxnSpPr>
          <p:cNvPr id="88" name="Straight Arrow Connector 87"/>
          <p:cNvCxnSpPr>
            <a:stCxn id="87" idx="0"/>
          </p:cNvCxnSpPr>
          <p:nvPr/>
        </p:nvCxnSpPr>
        <p:spPr>
          <a:xfrm rot="16200000" flipV="1">
            <a:off x="3695700" y="4686300"/>
            <a:ext cx="1295400" cy="7620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762000"/>
          </a:xfrm>
        </p:spPr>
        <p:txBody>
          <a:bodyPr>
            <a:normAutofit/>
          </a:bodyPr>
          <a:lstStyle/>
          <a:p>
            <a:pPr marL="542925" indent="-542925" algn="just">
              <a:buFont typeface="Wingdings" pitchFamily="2" charset="2"/>
              <a:buChar char="q"/>
            </a:pPr>
            <a:r>
              <a:rPr lang="en-GB" sz="3200" b="1" dirty="0" smtClean="0">
                <a:solidFill>
                  <a:schemeClr val="tx1"/>
                </a:solidFill>
              </a:rPr>
              <a:t>EIA As An International Concept</a:t>
            </a:r>
            <a:endParaRPr lang="en-GB" sz="3200" b="1" dirty="0">
              <a:solidFill>
                <a:schemeClr val="tx1"/>
              </a:solidFill>
            </a:endParaRPr>
          </a:p>
        </p:txBody>
      </p:sp>
      <p:sp>
        <p:nvSpPr>
          <p:cNvPr id="3" name="Content Placeholder 2"/>
          <p:cNvSpPr>
            <a:spLocks noGrp="1"/>
          </p:cNvSpPr>
          <p:nvPr>
            <p:ph sz="quarter" idx="1"/>
          </p:nvPr>
        </p:nvSpPr>
        <p:spPr>
          <a:xfrm>
            <a:off x="152400" y="914400"/>
            <a:ext cx="8839200" cy="5559552"/>
          </a:xfrm>
        </p:spPr>
        <p:txBody>
          <a:bodyPr>
            <a:normAutofit fontScale="92500" lnSpcReduction="10000"/>
          </a:bodyPr>
          <a:lstStyle/>
          <a:p>
            <a:pPr marL="361950" indent="-361950" algn="just">
              <a:buClrTx/>
              <a:buNone/>
            </a:pPr>
            <a:endParaRPr lang="en-GB" sz="1300" dirty="0" smtClean="0"/>
          </a:p>
          <a:p>
            <a:pPr marL="361950" indent="-361950" algn="just">
              <a:buClrTx/>
              <a:buFont typeface="Wingdings" pitchFamily="2" charset="2"/>
              <a:buChar char="Ø"/>
            </a:pPr>
            <a:r>
              <a:rPr lang="en-GB" dirty="0" smtClean="0"/>
              <a:t>EIA requirements now forms part of many international agreements, and a number of global and regional organizations documents;</a:t>
            </a:r>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r>
              <a:rPr lang="en-GB" dirty="0" smtClean="0"/>
              <a:t>EIA is numerously referred to in </a:t>
            </a:r>
            <a:r>
              <a:rPr lang="en-GB" b="1" i="1" dirty="0" smtClean="0">
                <a:solidFill>
                  <a:schemeClr val="accent2"/>
                </a:solidFill>
              </a:rPr>
              <a:t>Agenda 21</a:t>
            </a:r>
            <a:r>
              <a:rPr lang="en-GB" dirty="0" smtClean="0"/>
              <a:t> and the World Summit on Sustainable Development’s Plan of Implementation as a </a:t>
            </a:r>
            <a:r>
              <a:rPr lang="en-GB" b="1" i="1" dirty="0" smtClean="0">
                <a:solidFill>
                  <a:schemeClr val="accent2"/>
                </a:solidFill>
              </a:rPr>
              <a:t>general obligation</a:t>
            </a:r>
            <a:r>
              <a:rPr lang="en-GB" dirty="0" smtClean="0"/>
              <a:t> on States;</a:t>
            </a:r>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r>
              <a:rPr lang="en-GB" dirty="0" smtClean="0"/>
              <a:t>Principle 17 of the Rio Declaration states that “</a:t>
            </a:r>
            <a:r>
              <a:rPr lang="en-GB" b="1" i="1" dirty="0" smtClean="0">
                <a:solidFill>
                  <a:schemeClr val="accent2"/>
                </a:solidFill>
              </a:rPr>
              <a:t>Environmental Impact Assessment as a national instrument shall be undertaken for proposed activities that are likely to have a significant adverse impact on the environment and are subject to a decision of a competent national authority</a:t>
            </a:r>
            <a:r>
              <a:rPr lang="en-GB" dirty="0" smtClean="0"/>
              <a:t>.”</a:t>
            </a:r>
          </a:p>
          <a:p>
            <a:pPr marL="361950" indent="-361950" algn="just">
              <a:buClrTx/>
              <a:buNone/>
            </a:pPr>
            <a:endParaRPr lang="en-GB" dirty="0" smtClean="0"/>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i="1" dirty="0" smtClean="0"/>
          </a:p>
          <a:p>
            <a:pPr marL="1520825" indent="-444500" algn="just">
              <a:buClrTx/>
              <a:buNone/>
            </a:pPr>
            <a:endParaRPr lang="en-GB" i="1" dirty="0" smtClean="0"/>
          </a:p>
          <a:p>
            <a:pPr marL="1520825" indent="-444500" algn="just">
              <a:buClrTx/>
              <a:buNone/>
            </a:pPr>
            <a:endParaRPr lang="en-GB" i="1" dirty="0"/>
          </a:p>
        </p:txBody>
      </p:sp>
      <p:sp>
        <p:nvSpPr>
          <p:cNvPr id="5" name="Slide Number Placeholder 4"/>
          <p:cNvSpPr>
            <a:spLocks noGrp="1"/>
          </p:cNvSpPr>
          <p:nvPr>
            <p:ph type="sldNum" sz="quarter" idx="12"/>
          </p:nvPr>
        </p:nvSpPr>
        <p:spPr/>
        <p:txBody>
          <a:bodyPr/>
          <a:lstStyle/>
          <a:p>
            <a:fld id="{2C15A0EB-CB94-4446-B6AB-61D6DCDC50A3}" type="slidenum">
              <a:rPr lang="en-US" smtClean="0"/>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762000"/>
          </a:xfrm>
        </p:spPr>
        <p:txBody>
          <a:bodyPr>
            <a:normAutofit/>
          </a:bodyPr>
          <a:lstStyle/>
          <a:p>
            <a:pPr marL="542925" indent="-542925" algn="just">
              <a:buFont typeface="Wingdings" pitchFamily="2" charset="2"/>
              <a:buChar char="q"/>
            </a:pPr>
            <a:r>
              <a:rPr lang="en-GB" sz="3200" b="1" dirty="0" smtClean="0">
                <a:solidFill>
                  <a:schemeClr val="tx1"/>
                </a:solidFill>
              </a:rPr>
              <a:t>Benefits And Flaws of EIA</a:t>
            </a:r>
            <a:endParaRPr lang="en-GB" sz="3200" b="1" dirty="0">
              <a:solidFill>
                <a:schemeClr val="tx1"/>
              </a:solidFill>
            </a:endParaRPr>
          </a:p>
        </p:txBody>
      </p:sp>
      <p:sp>
        <p:nvSpPr>
          <p:cNvPr id="5" name="Slide Number Placeholder 4"/>
          <p:cNvSpPr>
            <a:spLocks noGrp="1"/>
          </p:cNvSpPr>
          <p:nvPr>
            <p:ph type="sldNum" sz="quarter" idx="12"/>
          </p:nvPr>
        </p:nvSpPr>
        <p:spPr/>
        <p:txBody>
          <a:bodyPr/>
          <a:lstStyle/>
          <a:p>
            <a:fld id="{2C15A0EB-CB94-4446-B6AB-61D6DCDC50A3}" type="slidenum">
              <a:rPr lang="en-US" smtClean="0"/>
              <a:pPr/>
              <a:t>7</a:t>
            </a:fld>
            <a:endParaRPr lang="en-US"/>
          </a:p>
        </p:txBody>
      </p:sp>
      <p:graphicFrame>
        <p:nvGraphicFramePr>
          <p:cNvPr id="7" name="Table 6"/>
          <p:cNvGraphicFramePr>
            <a:graphicFrameLocks noGrp="1"/>
          </p:cNvGraphicFramePr>
          <p:nvPr/>
        </p:nvGraphicFramePr>
        <p:xfrm>
          <a:off x="533400" y="1066800"/>
          <a:ext cx="8229600" cy="5029199"/>
        </p:xfrm>
        <a:graphic>
          <a:graphicData uri="http://schemas.openxmlformats.org/drawingml/2006/table">
            <a:tbl>
              <a:tblPr/>
              <a:tblGrid>
                <a:gridCol w="4168116"/>
                <a:gridCol w="4061484"/>
              </a:tblGrid>
              <a:tr h="477323">
                <a:tc>
                  <a:txBody>
                    <a:bodyPr/>
                    <a:lstStyle/>
                    <a:p>
                      <a:pPr marL="0" marR="0" algn="ctr">
                        <a:spcBef>
                          <a:spcPts val="0"/>
                        </a:spcBef>
                        <a:spcAft>
                          <a:spcPts val="0"/>
                        </a:spcAft>
                      </a:pPr>
                      <a:r>
                        <a:rPr lang="en-US" sz="1600" b="1" dirty="0">
                          <a:latin typeface="Arial Narrow"/>
                          <a:ea typeface="Calibri"/>
                          <a:cs typeface="Times New Roman"/>
                        </a:rPr>
                        <a:t>Benefits</a:t>
                      </a:r>
                      <a:endParaRPr lang="en-US" sz="1600" dirty="0">
                        <a:latin typeface="Arial Narrow"/>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latin typeface="Arial Narrow"/>
                          <a:ea typeface="Calibri"/>
                          <a:cs typeface="Times New Roman"/>
                        </a:rPr>
                        <a:t>Flaws</a:t>
                      </a:r>
                      <a:endParaRPr lang="en-US" sz="1600" dirty="0">
                        <a:latin typeface="Arial Narrow"/>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8984">
                <a:tc>
                  <a:txBody>
                    <a:bodyPr/>
                    <a:lstStyle/>
                    <a:p>
                      <a:pPr marL="342900" marR="0" lvl="0" indent="-342900" algn="just">
                        <a:spcBef>
                          <a:spcPts val="0"/>
                        </a:spcBef>
                        <a:spcAft>
                          <a:spcPts val="0"/>
                        </a:spcAft>
                        <a:buFont typeface="Symbol"/>
                        <a:buChar char=""/>
                      </a:pPr>
                      <a:r>
                        <a:rPr lang="en-US" sz="1600">
                          <a:latin typeface="Arial Narrow"/>
                          <a:ea typeface="Calibri"/>
                          <a:cs typeface="Times New Roman"/>
                        </a:rPr>
                        <a:t>Provides systematic methods of impact assessment;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600" dirty="0">
                          <a:latin typeface="Arial Narrow"/>
                          <a:ea typeface="Calibri"/>
                          <a:cs typeface="Times New Roman"/>
                        </a:rPr>
                        <a:t>Time consuming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8984">
                <a:tc>
                  <a:txBody>
                    <a:bodyPr/>
                    <a:lstStyle/>
                    <a:p>
                      <a:pPr marL="342900" marR="0" lvl="0" indent="-342900" algn="just">
                        <a:spcBef>
                          <a:spcPts val="0"/>
                        </a:spcBef>
                        <a:spcAft>
                          <a:spcPts val="0"/>
                        </a:spcAft>
                        <a:buFont typeface="Symbol"/>
                        <a:buChar char=""/>
                      </a:pPr>
                      <a:r>
                        <a:rPr lang="en-US" sz="1600" dirty="0">
                          <a:latin typeface="Arial Narrow"/>
                          <a:ea typeface="Calibri"/>
                          <a:cs typeface="Times New Roman"/>
                        </a:rPr>
                        <a:t>Estimates the cost/benefit trade-off of alternative actions;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600" dirty="0">
                          <a:latin typeface="Arial Narrow"/>
                          <a:ea typeface="Calibri"/>
                          <a:cs typeface="Times New Roman"/>
                        </a:rPr>
                        <a:t>Costly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8984">
                <a:tc>
                  <a:txBody>
                    <a:bodyPr/>
                    <a:lstStyle/>
                    <a:p>
                      <a:pPr marL="342900" marR="0" lvl="0" indent="-342900" algn="just">
                        <a:spcBef>
                          <a:spcPts val="0"/>
                        </a:spcBef>
                        <a:spcAft>
                          <a:spcPts val="0"/>
                        </a:spcAft>
                        <a:buFont typeface="Symbol"/>
                        <a:buChar char=""/>
                      </a:pPr>
                      <a:r>
                        <a:rPr lang="en-US" sz="1600">
                          <a:latin typeface="Arial Narrow"/>
                          <a:ea typeface="Calibri"/>
                          <a:cs typeface="Times New Roman"/>
                        </a:rPr>
                        <a:t>Facilitates public participation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600" dirty="0">
                          <a:latin typeface="Arial Narrow"/>
                          <a:ea typeface="Calibri"/>
                          <a:cs typeface="Times New Roman"/>
                        </a:rPr>
                        <a:t>Little public participation in actual implementation.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53478">
                <a:tc>
                  <a:txBody>
                    <a:bodyPr/>
                    <a:lstStyle/>
                    <a:p>
                      <a:pPr marL="342900" marR="0" lvl="0" indent="-342900" algn="just">
                        <a:spcBef>
                          <a:spcPts val="0"/>
                        </a:spcBef>
                        <a:spcAft>
                          <a:spcPts val="0"/>
                        </a:spcAft>
                        <a:buFont typeface="Symbol"/>
                        <a:buChar char=""/>
                      </a:pPr>
                      <a:r>
                        <a:rPr lang="en-US" sz="1600" dirty="0">
                          <a:latin typeface="Arial Narrow"/>
                          <a:ea typeface="Calibri"/>
                          <a:cs typeface="Times New Roman"/>
                        </a:rPr>
                        <a:t>Provides an effective mechanism for: </a:t>
                      </a:r>
                      <a:r>
                        <a:rPr lang="en-US" sz="1600" i="1" dirty="0">
                          <a:latin typeface="Arial Narrow"/>
                          <a:ea typeface="Calibri"/>
                          <a:cs typeface="Times New Roman"/>
                        </a:rPr>
                        <a:t>Coordination/ negotiations/ environmental integration/feedback.</a:t>
                      </a:r>
                      <a:endParaRPr lang="en-US" sz="1600" dirty="0">
                        <a:latin typeface="Arial Narrow"/>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600" dirty="0">
                          <a:latin typeface="Arial Narrow"/>
                          <a:ea typeface="Calibri"/>
                          <a:cs typeface="Times New Roman"/>
                        </a:rPr>
                        <a:t>Unavailability of reliable </a:t>
                      </a:r>
                      <a:r>
                        <a:rPr lang="en-US" sz="1600" dirty="0" smtClean="0">
                          <a:latin typeface="Arial Narrow"/>
                          <a:ea typeface="Calibri"/>
                          <a:cs typeface="Times New Roman"/>
                        </a:rPr>
                        <a:t>data </a:t>
                      </a:r>
                      <a:r>
                        <a:rPr lang="en-US" sz="1600" dirty="0">
                          <a:latin typeface="Arial Narrow"/>
                          <a:ea typeface="Calibri"/>
                          <a:cs typeface="Times New Roman"/>
                        </a:rPr>
                        <a:t>particularly in developing countries.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8984">
                <a:tc>
                  <a:txBody>
                    <a:bodyPr/>
                    <a:lstStyle/>
                    <a:p>
                      <a:pPr marL="342900" marR="0" lvl="0" indent="-342900" algn="just">
                        <a:spcBef>
                          <a:spcPts val="0"/>
                        </a:spcBef>
                        <a:spcAft>
                          <a:spcPts val="0"/>
                        </a:spcAft>
                        <a:buFont typeface="Symbol"/>
                        <a:buChar char=""/>
                      </a:pPr>
                      <a:r>
                        <a:rPr lang="en-US" sz="1600">
                          <a:latin typeface="Arial Narrow"/>
                          <a:ea typeface="Calibri"/>
                          <a:cs typeface="Times New Roman"/>
                        </a:rPr>
                        <a:t>Top-level decision-making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600" dirty="0">
                          <a:latin typeface="Arial Narrow"/>
                          <a:ea typeface="Calibri"/>
                          <a:cs typeface="Times New Roman"/>
                        </a:rPr>
                        <a:t>Too focused on scientific analysis in many situations.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53478">
                <a:tc>
                  <a:txBody>
                    <a:bodyPr/>
                    <a:lstStyle/>
                    <a:p>
                      <a:pPr marL="342900" marR="0" lvl="0" indent="-342900" algn="just">
                        <a:spcBef>
                          <a:spcPts val="0"/>
                        </a:spcBef>
                        <a:spcAft>
                          <a:spcPts val="0"/>
                        </a:spcAft>
                        <a:buFont typeface="Symbol"/>
                        <a:buChar char=""/>
                      </a:pPr>
                      <a:r>
                        <a:rPr lang="en-US" sz="1600">
                          <a:latin typeface="Arial Narrow"/>
                          <a:ea typeface="Calibri"/>
                          <a:cs typeface="Times New Roman"/>
                        </a:rPr>
                        <a:t>Triggers an institutional building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600" dirty="0">
                          <a:latin typeface="Arial Narrow"/>
                          <a:ea typeface="Calibri"/>
                          <a:cs typeface="Times New Roman"/>
                        </a:rPr>
                        <a:t>Poor/cumbersome presentation of EIA report (bulky </a:t>
                      </a:r>
                      <a:r>
                        <a:rPr lang="en-US" sz="1600" dirty="0" smtClean="0">
                          <a:latin typeface="Arial Narrow"/>
                          <a:ea typeface="Calibri"/>
                          <a:cs typeface="Times New Roman"/>
                        </a:rPr>
                        <a:t>volumes, </a:t>
                      </a:r>
                      <a:r>
                        <a:rPr lang="en-US" sz="1600" dirty="0">
                          <a:latin typeface="Arial Narrow"/>
                          <a:ea typeface="Calibri"/>
                          <a:cs typeface="Times New Roman"/>
                        </a:rPr>
                        <a:t>scientific, difficult to understand).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8984">
                <a:tc>
                  <a:txBody>
                    <a:bodyPr/>
                    <a:lstStyle/>
                    <a:p>
                      <a:pPr marL="342900" marR="0" lvl="0" indent="-342900" algn="just">
                        <a:spcBef>
                          <a:spcPts val="0"/>
                        </a:spcBef>
                        <a:spcAft>
                          <a:spcPts val="0"/>
                        </a:spcAft>
                        <a:buFont typeface="Symbol"/>
                        <a:buChar char=""/>
                      </a:pPr>
                      <a:r>
                        <a:rPr lang="en-US" sz="1600" dirty="0">
                          <a:latin typeface="Arial Narrow"/>
                          <a:ea typeface="Calibri"/>
                          <a:cs typeface="Times New Roman"/>
                        </a:rPr>
                        <a:t>Achieve a balance between impact of developmental and environmental concern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600" dirty="0">
                          <a:latin typeface="Arial Narrow"/>
                          <a:ea typeface="Calibri"/>
                          <a:cs typeface="Times New Roman"/>
                        </a:rPr>
                        <a:t>Compliance monitoring after EIA is seldom carried out.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762000"/>
          </a:xfrm>
        </p:spPr>
        <p:txBody>
          <a:bodyPr>
            <a:normAutofit/>
          </a:bodyPr>
          <a:lstStyle/>
          <a:p>
            <a:pPr marL="542925" indent="-542925" algn="just">
              <a:buFont typeface="Wingdings" pitchFamily="2" charset="2"/>
              <a:buChar char="q"/>
            </a:pPr>
            <a:r>
              <a:rPr lang="en-GB" sz="3200" b="1" dirty="0" smtClean="0">
                <a:solidFill>
                  <a:schemeClr val="tx1"/>
                </a:solidFill>
              </a:rPr>
              <a:t>Benefits of DIA</a:t>
            </a:r>
            <a:endParaRPr lang="en-GB" sz="3200" b="1" dirty="0">
              <a:solidFill>
                <a:schemeClr val="tx1"/>
              </a:solidFill>
            </a:endParaRPr>
          </a:p>
        </p:txBody>
      </p:sp>
      <p:sp>
        <p:nvSpPr>
          <p:cNvPr id="3" name="Content Placeholder 2"/>
          <p:cNvSpPr>
            <a:spLocks noGrp="1"/>
          </p:cNvSpPr>
          <p:nvPr>
            <p:ph sz="quarter" idx="1"/>
          </p:nvPr>
        </p:nvSpPr>
        <p:spPr>
          <a:xfrm>
            <a:off x="152400" y="914400"/>
            <a:ext cx="8839200" cy="5559552"/>
          </a:xfrm>
        </p:spPr>
        <p:txBody>
          <a:bodyPr>
            <a:normAutofit fontScale="92500" lnSpcReduction="10000"/>
          </a:bodyPr>
          <a:lstStyle/>
          <a:p>
            <a:pPr marL="361950" indent="-361950" algn="just">
              <a:buClrTx/>
              <a:buNone/>
            </a:pPr>
            <a:endParaRPr lang="en-GB" sz="1300" dirty="0" smtClean="0"/>
          </a:p>
          <a:p>
            <a:pPr marL="361950" indent="-361950" algn="just">
              <a:buClrTx/>
              <a:buFont typeface="Wingdings" pitchFamily="2" charset="2"/>
              <a:buChar char="Ø"/>
            </a:pPr>
            <a:r>
              <a:rPr lang="en-GB" dirty="0" smtClean="0"/>
              <a:t>Enhance sound land use management at local level;</a:t>
            </a:r>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r>
              <a:rPr lang="en-GB" dirty="0" smtClean="0"/>
              <a:t>Promotes communication and conflict resolution among government officials and residents;</a:t>
            </a:r>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r>
              <a:rPr lang="en-GB" dirty="0" smtClean="0"/>
              <a:t>Encourages responsive and informed decision-making;</a:t>
            </a:r>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r>
              <a:rPr lang="en-GB" dirty="0" smtClean="0"/>
              <a:t>Addresses the range of potential impacts associated with a proposed development;</a:t>
            </a:r>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r>
              <a:rPr lang="en-GB" dirty="0" smtClean="0"/>
              <a:t>Facilitate interagency cooperation and efficiency;</a:t>
            </a:r>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r>
              <a:rPr lang="en-GB" dirty="0" smtClean="0"/>
              <a:t>Promotes consistency in the development process.</a:t>
            </a:r>
          </a:p>
          <a:p>
            <a:pPr marL="361950" indent="-361950" algn="just">
              <a:buClrTx/>
              <a:buFont typeface="Wingdings" pitchFamily="2" charset="2"/>
              <a:buChar char="Ø"/>
            </a:pPr>
            <a:endParaRPr lang="en-GB" dirty="0" smtClean="0"/>
          </a:p>
          <a:p>
            <a:pPr marL="361950" indent="-361950" algn="just">
              <a:buClrTx/>
              <a:buNone/>
            </a:pPr>
            <a:endParaRPr lang="en-GB" dirty="0" smtClean="0"/>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i="1" dirty="0" smtClean="0"/>
          </a:p>
          <a:p>
            <a:pPr marL="1520825" indent="-444500" algn="just">
              <a:buClrTx/>
              <a:buNone/>
            </a:pPr>
            <a:endParaRPr lang="en-GB" i="1" dirty="0" smtClean="0"/>
          </a:p>
          <a:p>
            <a:pPr marL="1520825" indent="-444500" algn="just">
              <a:buClrTx/>
              <a:buNone/>
            </a:pPr>
            <a:endParaRPr lang="en-GB" i="1" dirty="0"/>
          </a:p>
        </p:txBody>
      </p:sp>
      <p:sp>
        <p:nvSpPr>
          <p:cNvPr id="5" name="Slide Number Placeholder 4"/>
          <p:cNvSpPr>
            <a:spLocks noGrp="1"/>
          </p:cNvSpPr>
          <p:nvPr>
            <p:ph type="sldNum" sz="quarter" idx="12"/>
          </p:nvPr>
        </p:nvSpPr>
        <p:spPr/>
        <p:txBody>
          <a:bodyPr/>
          <a:lstStyle/>
          <a:p>
            <a:fld id="{2C15A0EB-CB94-4446-B6AB-61D6DCDC50A3}" type="slidenum">
              <a:rPr lang="en-US" smtClean="0"/>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762000"/>
          </a:xfrm>
        </p:spPr>
        <p:txBody>
          <a:bodyPr>
            <a:normAutofit/>
          </a:bodyPr>
          <a:lstStyle/>
          <a:p>
            <a:pPr marL="542925" indent="-542925" algn="just">
              <a:buFont typeface="Wingdings" pitchFamily="2" charset="2"/>
              <a:buChar char="q"/>
            </a:pPr>
            <a:r>
              <a:rPr lang="en-GB" sz="3200" b="1" dirty="0" smtClean="0">
                <a:solidFill>
                  <a:schemeClr val="tx1"/>
                </a:solidFill>
              </a:rPr>
              <a:t>Guidelines for Analyzing DIA</a:t>
            </a:r>
            <a:endParaRPr lang="en-GB" sz="3200" b="1" dirty="0">
              <a:solidFill>
                <a:schemeClr val="tx1"/>
              </a:solidFill>
            </a:endParaRPr>
          </a:p>
        </p:txBody>
      </p:sp>
      <p:sp>
        <p:nvSpPr>
          <p:cNvPr id="3" name="Content Placeholder 2"/>
          <p:cNvSpPr>
            <a:spLocks noGrp="1"/>
          </p:cNvSpPr>
          <p:nvPr>
            <p:ph sz="quarter" idx="1"/>
          </p:nvPr>
        </p:nvSpPr>
        <p:spPr>
          <a:xfrm>
            <a:off x="152400" y="914400"/>
            <a:ext cx="8839200" cy="5559552"/>
          </a:xfrm>
        </p:spPr>
        <p:txBody>
          <a:bodyPr>
            <a:normAutofit fontScale="92500"/>
          </a:bodyPr>
          <a:lstStyle/>
          <a:p>
            <a:pPr marL="361950" indent="-361950" algn="just">
              <a:buClrTx/>
              <a:buNone/>
            </a:pPr>
            <a:endParaRPr lang="en-GB" sz="1300" dirty="0" smtClean="0"/>
          </a:p>
          <a:p>
            <a:pPr marL="361950" indent="-361950" algn="just">
              <a:buClrTx/>
              <a:buFont typeface="Wingdings" pitchFamily="2" charset="2"/>
              <a:buChar char="Ø"/>
            </a:pPr>
            <a:r>
              <a:rPr lang="en-GB" dirty="0" smtClean="0"/>
              <a:t>Evaluate both positive and negative impacts of the proposed development for each of the impact areas;</a:t>
            </a:r>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r>
              <a:rPr lang="en-GB" dirty="0" smtClean="0"/>
              <a:t>Focus on significant (not nominal) effects of development;</a:t>
            </a:r>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r>
              <a:rPr lang="en-GB" dirty="0" smtClean="0"/>
              <a:t>Consider both direct and cumulative impacts;</a:t>
            </a:r>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r>
              <a:rPr lang="en-GB" dirty="0" smtClean="0"/>
              <a:t>Give high priority to community values and long-term goals of the community when assessing impacts;</a:t>
            </a:r>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r>
              <a:rPr lang="en-GB" dirty="0" smtClean="0"/>
              <a:t>Involve the community in evaluating impacts, particularly socio-economic impacts.</a:t>
            </a:r>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dirty="0" smtClean="0"/>
          </a:p>
          <a:p>
            <a:pPr marL="361950" indent="-361950" algn="just">
              <a:buClrTx/>
              <a:buNone/>
            </a:pPr>
            <a:endParaRPr lang="en-GB" dirty="0" smtClean="0"/>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i="1" dirty="0" smtClean="0"/>
          </a:p>
          <a:p>
            <a:pPr marL="1520825" indent="-444500" algn="just">
              <a:buClrTx/>
              <a:buNone/>
            </a:pPr>
            <a:endParaRPr lang="en-GB" i="1" dirty="0" smtClean="0"/>
          </a:p>
          <a:p>
            <a:pPr marL="1520825" indent="-444500" algn="just">
              <a:buClrTx/>
              <a:buNone/>
            </a:pPr>
            <a:endParaRPr lang="en-GB" i="1" dirty="0"/>
          </a:p>
        </p:txBody>
      </p:sp>
      <p:sp>
        <p:nvSpPr>
          <p:cNvPr id="5" name="Slide Number Placeholder 4"/>
          <p:cNvSpPr>
            <a:spLocks noGrp="1"/>
          </p:cNvSpPr>
          <p:nvPr>
            <p:ph type="sldNum" sz="quarter" idx="12"/>
          </p:nvPr>
        </p:nvSpPr>
        <p:spPr/>
        <p:txBody>
          <a:bodyPr/>
          <a:lstStyle/>
          <a:p>
            <a:fld id="{2C15A0EB-CB94-4446-B6AB-61D6DCDC50A3}" type="slidenum">
              <a:rPr lang="en-US" smtClean="0"/>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763000" cy="762000"/>
          </a:xfrm>
        </p:spPr>
        <p:txBody>
          <a:bodyPr>
            <a:noAutofit/>
          </a:bodyPr>
          <a:lstStyle/>
          <a:p>
            <a:pPr marL="542925" indent="-542925" algn="just">
              <a:buFont typeface="Wingdings" pitchFamily="2" charset="2"/>
              <a:buChar char="q"/>
            </a:pPr>
            <a:r>
              <a:rPr lang="en-GB" sz="2700" b="1" dirty="0" smtClean="0">
                <a:solidFill>
                  <a:schemeClr val="tx1"/>
                </a:solidFill>
              </a:rPr>
              <a:t>EIA/DIA In the Context of the Free Zone Initiative</a:t>
            </a:r>
            <a:endParaRPr lang="en-GB" sz="2700" b="1" dirty="0">
              <a:solidFill>
                <a:schemeClr val="tx1"/>
              </a:solidFill>
            </a:endParaRPr>
          </a:p>
        </p:txBody>
      </p:sp>
      <p:sp>
        <p:nvSpPr>
          <p:cNvPr id="3" name="Content Placeholder 2"/>
          <p:cNvSpPr>
            <a:spLocks noGrp="1"/>
          </p:cNvSpPr>
          <p:nvPr>
            <p:ph sz="quarter" idx="1"/>
          </p:nvPr>
        </p:nvSpPr>
        <p:spPr>
          <a:xfrm>
            <a:off x="152400" y="914400"/>
            <a:ext cx="8839200" cy="5559552"/>
          </a:xfrm>
        </p:spPr>
        <p:txBody>
          <a:bodyPr>
            <a:normAutofit fontScale="92500" lnSpcReduction="10000"/>
          </a:bodyPr>
          <a:lstStyle/>
          <a:p>
            <a:pPr marL="361950" indent="-361950" algn="just">
              <a:buClrTx/>
              <a:buNone/>
            </a:pPr>
            <a:endParaRPr lang="en-GB" sz="1300" dirty="0" smtClean="0"/>
          </a:p>
          <a:p>
            <a:pPr marL="361950" indent="-361950" algn="just">
              <a:buClrTx/>
              <a:buFont typeface="Wingdings" pitchFamily="2" charset="2"/>
              <a:buChar char="Ø"/>
            </a:pPr>
            <a:r>
              <a:rPr lang="en-GB" b="1" i="1" dirty="0" err="1" smtClean="0">
                <a:solidFill>
                  <a:schemeClr val="accent2"/>
                </a:solidFill>
              </a:rPr>
              <a:t>Quare</a:t>
            </a:r>
            <a:r>
              <a:rPr lang="en-GB" dirty="0" smtClean="0"/>
              <a:t>: NEPZA has received a request to consider the establishment of a Free Zone around AZPEN forest </a:t>
            </a:r>
            <a:r>
              <a:rPr lang="en-GB" dirty="0" smtClean="0"/>
              <a:t>area. The </a:t>
            </a:r>
            <a:r>
              <a:rPr lang="en-GB" dirty="0" smtClean="0"/>
              <a:t>promoters are in position to convince NEPZA that the proposed Free Zone can:</a:t>
            </a:r>
          </a:p>
          <a:p>
            <a:pPr marL="361950" indent="-361950" algn="just">
              <a:buClrTx/>
              <a:buNone/>
            </a:pPr>
            <a:endParaRPr lang="en-GB" dirty="0" smtClean="0"/>
          </a:p>
          <a:p>
            <a:pPr marL="1143000" indent="-742950" algn="just">
              <a:buClrTx/>
              <a:buAutoNum type="romanLcParenBoth"/>
            </a:pPr>
            <a:r>
              <a:rPr lang="en-GB" dirty="0" smtClean="0"/>
              <a:t>attract foreign direct investment;</a:t>
            </a:r>
          </a:p>
          <a:p>
            <a:pPr marL="1143000" indent="-742950" algn="just">
              <a:buClrTx/>
              <a:buAutoNum type="romanLcParenBoth"/>
            </a:pPr>
            <a:r>
              <a:rPr lang="en-GB" dirty="0" smtClean="0"/>
              <a:t>facilitate technology transfer;</a:t>
            </a:r>
          </a:p>
          <a:p>
            <a:pPr marL="1143000" indent="-742950" algn="just">
              <a:buClrTx/>
              <a:buAutoNum type="romanLcParenBoth"/>
            </a:pPr>
            <a:r>
              <a:rPr lang="en-GB" dirty="0" smtClean="0"/>
              <a:t>enhance job creation;</a:t>
            </a:r>
          </a:p>
          <a:p>
            <a:pPr marL="1143000" indent="-742950" algn="just">
              <a:buClrTx/>
              <a:buAutoNum type="romanLcParenBoth"/>
            </a:pPr>
            <a:r>
              <a:rPr lang="en-GB" dirty="0" smtClean="0"/>
              <a:t>achieve utilization of local contents;</a:t>
            </a:r>
          </a:p>
          <a:p>
            <a:pPr marL="1143000" indent="-742950" algn="just">
              <a:buClrTx/>
              <a:buAutoNum type="romanLcParenBoth"/>
            </a:pPr>
            <a:r>
              <a:rPr lang="en-GB" dirty="0" smtClean="0"/>
              <a:t>engender skills acquisition; and </a:t>
            </a:r>
          </a:p>
          <a:p>
            <a:pPr marL="1143000" indent="-742950" algn="just">
              <a:buClrTx/>
              <a:buAutoNum type="romanLcParenBoth"/>
            </a:pPr>
            <a:r>
              <a:rPr lang="en-GB" dirty="0" smtClean="0"/>
              <a:t>aid foreign exchange earnings and revenue generation.</a:t>
            </a:r>
          </a:p>
          <a:p>
            <a:pPr marL="1143000" indent="-742950" algn="just">
              <a:buClrTx/>
              <a:buAutoNum type="romanLcParenBoth"/>
            </a:pPr>
            <a:endParaRPr lang="en-GB" dirty="0" smtClean="0"/>
          </a:p>
          <a:p>
            <a:pPr marL="361950" indent="-361950" algn="just">
              <a:buClrTx/>
              <a:buFont typeface="Wingdings" pitchFamily="2" charset="2"/>
              <a:buChar char="Ø"/>
            </a:pPr>
            <a:r>
              <a:rPr lang="en-GB" dirty="0" smtClean="0"/>
              <a:t>Will the above provide sufficient justification for approval?</a:t>
            </a:r>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dirty="0" smtClean="0"/>
          </a:p>
          <a:p>
            <a:pPr marL="361950" indent="-361950" algn="just">
              <a:buClrTx/>
              <a:buNone/>
            </a:pPr>
            <a:endParaRPr lang="en-GB" dirty="0" smtClean="0"/>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i="1" dirty="0" smtClean="0"/>
          </a:p>
          <a:p>
            <a:pPr marL="1520825" indent="-444500" algn="just">
              <a:buClrTx/>
              <a:buNone/>
            </a:pPr>
            <a:endParaRPr lang="en-GB" i="1" dirty="0" smtClean="0"/>
          </a:p>
          <a:p>
            <a:pPr marL="1520825" indent="-444500" algn="just">
              <a:buClrTx/>
              <a:buNone/>
            </a:pPr>
            <a:endParaRPr lang="en-GB" i="1" dirty="0"/>
          </a:p>
        </p:txBody>
      </p:sp>
      <p:sp>
        <p:nvSpPr>
          <p:cNvPr id="5" name="Slide Number Placeholder 4"/>
          <p:cNvSpPr>
            <a:spLocks noGrp="1"/>
          </p:cNvSpPr>
          <p:nvPr>
            <p:ph type="sldNum" sz="quarter" idx="12"/>
          </p:nvPr>
        </p:nvSpPr>
        <p:spPr/>
        <p:txBody>
          <a:bodyPr/>
          <a:lstStyle/>
          <a:p>
            <a:fld id="{2C15A0EB-CB94-4446-B6AB-61D6DCDC50A3}" type="slidenum">
              <a:rPr lang="en-US" smtClean="0"/>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762000"/>
          </a:xfrm>
        </p:spPr>
        <p:txBody>
          <a:bodyPr>
            <a:normAutofit fontScale="90000"/>
          </a:bodyPr>
          <a:lstStyle/>
          <a:p>
            <a:pPr marL="542925" indent="-542925" algn="just">
              <a:buFont typeface="Wingdings" pitchFamily="2" charset="2"/>
              <a:buChar char="q"/>
            </a:pPr>
            <a:r>
              <a:rPr lang="en-GB" sz="3200" b="1" dirty="0" smtClean="0">
                <a:solidFill>
                  <a:schemeClr val="tx1"/>
                </a:solidFill>
              </a:rPr>
              <a:t>EIA/DIA In the Context of the Free Zone...</a:t>
            </a:r>
            <a:endParaRPr lang="en-GB" sz="3200" b="1" dirty="0">
              <a:solidFill>
                <a:schemeClr val="tx1"/>
              </a:solidFill>
            </a:endParaRPr>
          </a:p>
        </p:txBody>
      </p:sp>
      <p:sp>
        <p:nvSpPr>
          <p:cNvPr id="3" name="Content Placeholder 2"/>
          <p:cNvSpPr>
            <a:spLocks noGrp="1"/>
          </p:cNvSpPr>
          <p:nvPr>
            <p:ph sz="quarter" idx="1"/>
          </p:nvPr>
        </p:nvSpPr>
        <p:spPr>
          <a:xfrm>
            <a:off x="152400" y="914400"/>
            <a:ext cx="8839200" cy="5559552"/>
          </a:xfrm>
        </p:spPr>
        <p:txBody>
          <a:bodyPr>
            <a:normAutofit fontScale="92500"/>
          </a:bodyPr>
          <a:lstStyle/>
          <a:p>
            <a:pPr marL="361950" indent="-361950" algn="just">
              <a:buClrTx/>
              <a:buNone/>
            </a:pPr>
            <a:endParaRPr lang="en-GB" sz="1300" dirty="0" smtClean="0"/>
          </a:p>
          <a:p>
            <a:pPr marL="361950" indent="-361950" algn="just">
              <a:buClrTx/>
              <a:buFont typeface="Wingdings" pitchFamily="2" charset="2"/>
              <a:buChar char="Ø"/>
            </a:pPr>
            <a:r>
              <a:rPr lang="en-GB" dirty="0" smtClean="0"/>
              <a:t>NEPZA  should be interested in the following:</a:t>
            </a:r>
          </a:p>
          <a:p>
            <a:pPr marL="361950" indent="-361950" algn="just">
              <a:buClrTx/>
              <a:buNone/>
            </a:pPr>
            <a:endParaRPr lang="en-GB" dirty="0" smtClean="0"/>
          </a:p>
          <a:p>
            <a:pPr marL="1143000" indent="-742950" algn="just">
              <a:buClrTx/>
              <a:buAutoNum type="romanLcParenBoth"/>
            </a:pPr>
            <a:r>
              <a:rPr lang="en-GB" dirty="0" smtClean="0"/>
              <a:t>Whether the free zone development will affect environmentally sensitive areas (biodiversity/ ecology/land) within the context of social and economic setting, natural environment and the built environment;</a:t>
            </a:r>
          </a:p>
          <a:p>
            <a:pPr marL="1143000" indent="-742950" algn="just">
              <a:buClrTx/>
              <a:buAutoNum type="romanLcParenBoth"/>
            </a:pPr>
            <a:endParaRPr lang="en-GB" dirty="0" smtClean="0"/>
          </a:p>
          <a:p>
            <a:pPr marL="1143000" indent="-742950" algn="just">
              <a:buClrTx/>
              <a:buAutoNum type="romanLcParenBoth"/>
            </a:pPr>
            <a:r>
              <a:rPr lang="en-GB" dirty="0" smtClean="0"/>
              <a:t>Stakeholder consultations (including local community members) to take into account their concerns;</a:t>
            </a:r>
          </a:p>
          <a:p>
            <a:pPr marL="1143000" indent="-742950" algn="just">
              <a:buClrTx/>
              <a:buAutoNum type="romanLcParenBoth"/>
            </a:pPr>
            <a:endParaRPr lang="en-GB" dirty="0" smtClean="0"/>
          </a:p>
          <a:p>
            <a:pPr marL="1143000" indent="-742950" algn="just">
              <a:buClrTx/>
              <a:buAutoNum type="romanLcParenBoth"/>
            </a:pPr>
            <a:r>
              <a:rPr lang="en-GB" dirty="0" smtClean="0"/>
              <a:t>Understand potential development impacts, including proper mitigation and enhancement values.</a:t>
            </a:r>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dirty="0" smtClean="0"/>
          </a:p>
          <a:p>
            <a:pPr marL="361950" indent="-361950" algn="just">
              <a:buClrTx/>
              <a:buNone/>
            </a:pPr>
            <a:endParaRPr lang="en-GB" dirty="0" smtClean="0"/>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i="1" dirty="0" smtClean="0"/>
          </a:p>
          <a:p>
            <a:pPr marL="1520825" indent="-444500" algn="just">
              <a:buClrTx/>
              <a:buNone/>
            </a:pPr>
            <a:endParaRPr lang="en-GB" i="1" dirty="0" smtClean="0"/>
          </a:p>
          <a:p>
            <a:pPr marL="1520825" indent="-444500" algn="just">
              <a:buClrTx/>
              <a:buNone/>
            </a:pPr>
            <a:endParaRPr lang="en-GB" i="1" dirty="0"/>
          </a:p>
        </p:txBody>
      </p:sp>
      <p:sp>
        <p:nvSpPr>
          <p:cNvPr id="5" name="Slide Number Placeholder 4"/>
          <p:cNvSpPr>
            <a:spLocks noGrp="1"/>
          </p:cNvSpPr>
          <p:nvPr>
            <p:ph type="sldNum" sz="quarter" idx="12"/>
          </p:nvPr>
        </p:nvSpPr>
        <p:spPr/>
        <p:txBody>
          <a:bodyPr/>
          <a:lstStyle/>
          <a:p>
            <a:fld id="{2C15A0EB-CB94-4446-B6AB-61D6DCDC50A3}" type="slidenum">
              <a:rPr lang="en-US" smtClean="0"/>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382000" cy="838200"/>
          </a:xfrm>
        </p:spPr>
        <p:txBody>
          <a:bodyPr/>
          <a:lstStyle/>
          <a:p>
            <a:pPr marL="742950" indent="-742950">
              <a:buFont typeface="Wingdings" pitchFamily="2" charset="2"/>
              <a:buChar char="q"/>
            </a:pPr>
            <a:r>
              <a:rPr lang="en-US" b="1" dirty="0" smtClean="0">
                <a:solidFill>
                  <a:schemeClr val="tx1"/>
                </a:solidFill>
              </a:rPr>
              <a:t>EIA IN NIGERIA</a:t>
            </a:r>
            <a:endParaRPr lang="en-US" b="1" dirty="0">
              <a:solidFill>
                <a:schemeClr val="tx1"/>
              </a:solidFill>
            </a:endParaRPr>
          </a:p>
        </p:txBody>
      </p:sp>
      <p:sp>
        <p:nvSpPr>
          <p:cNvPr id="3" name="Slide Number Placeholder 2"/>
          <p:cNvSpPr>
            <a:spLocks noGrp="1"/>
          </p:cNvSpPr>
          <p:nvPr>
            <p:ph type="sldNum" sz="quarter" idx="12"/>
          </p:nvPr>
        </p:nvSpPr>
        <p:spPr/>
        <p:txBody>
          <a:bodyPr/>
          <a:lstStyle/>
          <a:p>
            <a:fld id="{2C15A0EB-CB94-4446-B6AB-61D6DCDC50A3}" type="slidenum">
              <a:rPr lang="en-US" smtClean="0"/>
              <a:pPr/>
              <a:t>12</a:t>
            </a:fld>
            <a:endParaRPr lang="en-US"/>
          </a:p>
        </p:txBody>
      </p:sp>
      <p:sp>
        <p:nvSpPr>
          <p:cNvPr id="4" name="Content Placeholder 3"/>
          <p:cNvSpPr>
            <a:spLocks noGrp="1"/>
          </p:cNvSpPr>
          <p:nvPr>
            <p:ph sz="quarter" idx="1"/>
          </p:nvPr>
        </p:nvSpPr>
        <p:spPr>
          <a:xfrm>
            <a:off x="228600" y="990600"/>
            <a:ext cx="8686800" cy="5638800"/>
          </a:xfrm>
        </p:spPr>
        <p:txBody>
          <a:bodyPr>
            <a:normAutofit fontScale="25000" lnSpcReduction="20000"/>
          </a:bodyPr>
          <a:lstStyle/>
          <a:p>
            <a:pPr marL="361950" indent="-361950" algn="just">
              <a:buClrTx/>
              <a:buNone/>
            </a:pPr>
            <a:endParaRPr lang="en-GB" sz="4500" dirty="0" smtClean="0"/>
          </a:p>
          <a:p>
            <a:pPr marL="361950" indent="-361950" algn="just">
              <a:buClrTx/>
              <a:buFont typeface="Wingdings" pitchFamily="2" charset="2"/>
              <a:buChar char="Ø"/>
            </a:pPr>
            <a:r>
              <a:rPr lang="en-GB" sz="9600" dirty="0" smtClean="0"/>
              <a:t>Regulated by Environmental Impact Assessment Act, 1992 (Decree No. 86 of 1992).</a:t>
            </a:r>
          </a:p>
          <a:p>
            <a:pPr marL="895350" lvl="1" indent="-352425" algn="just">
              <a:buClrTx/>
              <a:buFont typeface="Wingdings" pitchFamily="2" charset="2"/>
              <a:buChar char="§"/>
            </a:pPr>
            <a:r>
              <a:rPr lang="en-GB" sz="9600" dirty="0" smtClean="0"/>
              <a:t>EIA Procedural Guideline and </a:t>
            </a:r>
            <a:r>
              <a:rPr lang="en-GB" sz="9600" dirty="0" err="1" smtClean="0"/>
              <a:t>Sectoral</a:t>
            </a:r>
            <a:r>
              <a:rPr lang="en-GB" sz="9600" dirty="0" smtClean="0"/>
              <a:t> Guidelines</a:t>
            </a:r>
          </a:p>
          <a:p>
            <a:pPr marL="361950" indent="-361950" algn="just">
              <a:buClrTx/>
              <a:buFont typeface="Wingdings" pitchFamily="2" charset="2"/>
              <a:buChar char="Ø"/>
            </a:pPr>
            <a:endParaRPr lang="en-GB" sz="3500" dirty="0" smtClean="0"/>
          </a:p>
          <a:p>
            <a:pPr marL="361950" indent="-361950" algn="just">
              <a:buClrTx/>
              <a:buFont typeface="Wingdings" pitchFamily="2" charset="2"/>
              <a:buChar char="Ø"/>
            </a:pPr>
            <a:r>
              <a:rPr lang="en-GB" sz="9600" dirty="0" smtClean="0"/>
              <a:t>Goals and Objectives; </a:t>
            </a:r>
          </a:p>
          <a:p>
            <a:pPr marL="361950" indent="-361950" algn="just">
              <a:buClrTx/>
              <a:buFont typeface="Wingdings" pitchFamily="2" charset="2"/>
              <a:buChar char="Ø"/>
            </a:pPr>
            <a:endParaRPr lang="en-GB" sz="3500" i="1" dirty="0" smtClean="0"/>
          </a:p>
          <a:p>
            <a:pPr marL="822960" lvl="1" indent="-457200" algn="just">
              <a:buClrTx/>
              <a:buFont typeface="+mj-lt"/>
              <a:buAutoNum type="alphaLcParenR"/>
            </a:pPr>
            <a:r>
              <a:rPr lang="en-GB" sz="9600" dirty="0" smtClean="0"/>
              <a:t>to establish, before a decision is taken by any person, authority, corporate body or unincorporated body, including the Government of the Federation, State or Local government intending to undertake or authorise the undertaking of any activity, those matters that </a:t>
            </a:r>
            <a:r>
              <a:rPr lang="en-GB" sz="9600" b="1" i="1" dirty="0" smtClean="0">
                <a:solidFill>
                  <a:srgbClr val="C00000"/>
                </a:solidFill>
              </a:rPr>
              <a:t>may likely</a:t>
            </a:r>
            <a:r>
              <a:rPr lang="en-GB" sz="9600" dirty="0" smtClean="0">
                <a:solidFill>
                  <a:srgbClr val="C00000"/>
                </a:solidFill>
              </a:rPr>
              <a:t> </a:t>
            </a:r>
            <a:r>
              <a:rPr lang="en-GB" sz="9600" dirty="0" smtClean="0"/>
              <a:t>or to a </a:t>
            </a:r>
            <a:r>
              <a:rPr lang="en-GB" sz="9600" b="1" i="1" dirty="0" smtClean="0">
                <a:solidFill>
                  <a:srgbClr val="C00000"/>
                </a:solidFill>
              </a:rPr>
              <a:t>significant extent</a:t>
            </a:r>
            <a:r>
              <a:rPr lang="en-GB" sz="9600" dirty="0" smtClean="0"/>
              <a:t> affect the environment or have any environmental effect on those activities and which shall first be taken into account</a:t>
            </a:r>
            <a:r>
              <a:rPr lang="en-GB" sz="9600" i="1" dirty="0" smtClean="0"/>
              <a:t>;</a:t>
            </a:r>
          </a:p>
          <a:p>
            <a:pPr marL="822960" lvl="1" indent="-457200" algn="just">
              <a:buClrTx/>
              <a:buFont typeface="+mj-lt"/>
              <a:buAutoNum type="alphaLcParenR"/>
            </a:pPr>
            <a:endParaRPr lang="en-GB" sz="4500" i="1" dirty="0" smtClean="0"/>
          </a:p>
          <a:p>
            <a:pPr marL="822960" lvl="1" indent="-457200" algn="just">
              <a:buClrTx/>
              <a:buFont typeface="+mj-lt"/>
              <a:buAutoNum type="alphaLcParenR"/>
            </a:pPr>
            <a:r>
              <a:rPr lang="en-GB" sz="9600" dirty="0" smtClean="0"/>
              <a:t>promote  implementation of appropriate policy;</a:t>
            </a:r>
          </a:p>
          <a:p>
            <a:pPr marL="822960" lvl="1" indent="-457200" algn="just">
              <a:buClrTx/>
              <a:buFont typeface="+mj-lt"/>
              <a:buAutoNum type="alphaLcParenR"/>
            </a:pPr>
            <a:endParaRPr lang="en-GB" sz="3600" dirty="0" smtClean="0"/>
          </a:p>
          <a:p>
            <a:pPr marL="822960" lvl="1" indent="-457200" algn="just">
              <a:buClrTx/>
              <a:buFont typeface="+mj-lt"/>
              <a:buAutoNum type="alphaLcParenR"/>
            </a:pPr>
            <a:r>
              <a:rPr lang="en-GB" sz="9600" dirty="0" smtClean="0"/>
              <a:t>Encourage the development of procedures for information exchange, notification, and consultation...</a:t>
            </a:r>
          </a:p>
          <a:p>
            <a:pPr marL="361950" indent="-361950" algn="just">
              <a:buClrTx/>
              <a:buFont typeface="Wingdings" pitchFamily="2" charset="2"/>
              <a:buChar char="Ø"/>
            </a:pPr>
            <a:endParaRPr lang="en-GB" sz="9600" i="1" dirty="0" smtClean="0"/>
          </a:p>
          <a:p>
            <a:pPr marL="1520825" indent="-444500" algn="just">
              <a:buClrTx/>
              <a:buNone/>
            </a:pPr>
            <a:endParaRPr lang="en-GB" sz="3400" i="1" dirty="0" smtClean="0"/>
          </a:p>
          <a:p>
            <a:pPr marL="1520825" indent="-444500" algn="just">
              <a:buClrTx/>
              <a:buNone/>
            </a:pPr>
            <a:endParaRPr lang="en-GB" i="1" dirty="0" smtClean="0"/>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762000"/>
          </a:xfrm>
        </p:spPr>
        <p:txBody>
          <a:bodyPr>
            <a:normAutofit/>
          </a:bodyPr>
          <a:lstStyle/>
          <a:p>
            <a:pPr marL="542925" indent="-542925" algn="just">
              <a:buFont typeface="Wingdings" pitchFamily="2" charset="2"/>
              <a:buChar char="q"/>
            </a:pPr>
            <a:r>
              <a:rPr lang="en-GB" sz="3200" b="1" dirty="0" smtClean="0">
                <a:solidFill>
                  <a:schemeClr val="tx1"/>
                </a:solidFill>
              </a:rPr>
              <a:t>Understanding The Objectives</a:t>
            </a:r>
            <a:endParaRPr lang="en-GB" sz="3200" b="1" dirty="0">
              <a:solidFill>
                <a:schemeClr val="tx1"/>
              </a:solidFill>
            </a:endParaRPr>
          </a:p>
        </p:txBody>
      </p:sp>
      <p:sp>
        <p:nvSpPr>
          <p:cNvPr id="3" name="Content Placeholder 2"/>
          <p:cNvSpPr>
            <a:spLocks noGrp="1"/>
          </p:cNvSpPr>
          <p:nvPr>
            <p:ph sz="quarter" idx="1"/>
          </p:nvPr>
        </p:nvSpPr>
        <p:spPr>
          <a:xfrm>
            <a:off x="152400" y="914400"/>
            <a:ext cx="8839200" cy="5715000"/>
          </a:xfrm>
        </p:spPr>
        <p:txBody>
          <a:bodyPr>
            <a:normAutofit fontScale="85000" lnSpcReduction="10000"/>
          </a:bodyPr>
          <a:lstStyle/>
          <a:p>
            <a:pPr marL="361950" indent="-361950" algn="just">
              <a:buClrTx/>
              <a:buNone/>
            </a:pPr>
            <a:endParaRPr lang="en-GB" sz="1300" dirty="0" smtClean="0"/>
          </a:p>
          <a:p>
            <a:pPr marL="361950" indent="-361950" algn="just">
              <a:buClrTx/>
              <a:buFont typeface="Wingdings" pitchFamily="2" charset="2"/>
              <a:buChar char="Ø"/>
            </a:pPr>
            <a:r>
              <a:rPr lang="en-GB" dirty="0" smtClean="0"/>
              <a:t>Put together relevant baseline information;</a:t>
            </a:r>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r>
              <a:rPr lang="en-GB" dirty="0" smtClean="0"/>
              <a:t>Provide requisite answers to the concerns and questions of stakeholders;</a:t>
            </a:r>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r>
              <a:rPr lang="en-GB" dirty="0" smtClean="0"/>
              <a:t>Identify relevant socioeconomic and environmental aspects of a project;</a:t>
            </a:r>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r>
              <a:rPr lang="en-GB" dirty="0" smtClean="0"/>
              <a:t>Suggest mitigation measures and re-design alternatives;</a:t>
            </a:r>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r>
              <a:rPr lang="en-GB" dirty="0" smtClean="0"/>
              <a:t>Develop plans and procedures for effective proactive environmental management;</a:t>
            </a:r>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r>
              <a:rPr lang="en-GB" dirty="0" smtClean="0"/>
              <a:t>Identify the legal, regulatory and policy framework, in the context of which, the EIA will be carried out for the proposed project.</a:t>
            </a:r>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i="1" dirty="0" smtClean="0"/>
          </a:p>
          <a:p>
            <a:pPr marL="1520825" indent="-444500" algn="just">
              <a:buClrTx/>
              <a:buNone/>
            </a:pPr>
            <a:endParaRPr lang="en-GB" i="1" dirty="0" smtClean="0"/>
          </a:p>
          <a:p>
            <a:pPr marL="1520825" indent="-444500" algn="just">
              <a:buClrTx/>
              <a:buNone/>
            </a:pPr>
            <a:endParaRPr lang="en-GB" i="1" dirty="0"/>
          </a:p>
        </p:txBody>
      </p:sp>
      <p:sp>
        <p:nvSpPr>
          <p:cNvPr id="5" name="Slide Number Placeholder 4"/>
          <p:cNvSpPr>
            <a:spLocks noGrp="1"/>
          </p:cNvSpPr>
          <p:nvPr>
            <p:ph type="sldNum" sz="quarter" idx="12"/>
          </p:nvPr>
        </p:nvSpPr>
        <p:spPr/>
        <p:txBody>
          <a:bodyPr/>
          <a:lstStyle/>
          <a:p>
            <a:fld id="{2C15A0EB-CB94-4446-B6AB-61D6DCDC50A3}" type="slidenum">
              <a:rPr lang="en-US" smtClean="0"/>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763000" cy="847708"/>
          </a:xfrm>
        </p:spPr>
        <p:txBody>
          <a:bodyPr>
            <a:normAutofit fontScale="90000"/>
          </a:bodyPr>
          <a:lstStyle/>
          <a:p>
            <a:pPr marL="542925" indent="-542925" algn="just">
              <a:buFont typeface="Wingdings" pitchFamily="2" charset="2"/>
              <a:buChar char="q"/>
            </a:pPr>
            <a:r>
              <a:rPr lang="en-GB" sz="2800" b="1" dirty="0" smtClean="0">
                <a:solidFill>
                  <a:schemeClr val="tx1"/>
                </a:solidFill>
              </a:rPr>
              <a:t>Restriction Regarding Prior Consideration of Environmental Impact </a:t>
            </a:r>
            <a:endParaRPr lang="en-GB" sz="2800" b="1" dirty="0">
              <a:solidFill>
                <a:schemeClr val="tx1"/>
              </a:solidFill>
            </a:endParaRPr>
          </a:p>
        </p:txBody>
      </p:sp>
      <p:sp>
        <p:nvSpPr>
          <p:cNvPr id="3" name="Content Placeholder 2"/>
          <p:cNvSpPr>
            <a:spLocks noGrp="1"/>
          </p:cNvSpPr>
          <p:nvPr>
            <p:ph sz="quarter" idx="1"/>
          </p:nvPr>
        </p:nvSpPr>
        <p:spPr>
          <a:xfrm>
            <a:off x="228600" y="990600"/>
            <a:ext cx="8686800" cy="5638800"/>
          </a:xfrm>
        </p:spPr>
        <p:txBody>
          <a:bodyPr>
            <a:normAutofit/>
          </a:bodyPr>
          <a:lstStyle/>
          <a:p>
            <a:pPr marL="361950" indent="-361950" algn="just">
              <a:buClrTx/>
              <a:buNone/>
            </a:pPr>
            <a:endParaRPr lang="en-GB" sz="800" dirty="0" smtClean="0"/>
          </a:p>
          <a:p>
            <a:pPr marL="361950" indent="-361950" algn="just">
              <a:buClrTx/>
              <a:buFont typeface="Wingdings" pitchFamily="2" charset="2"/>
              <a:buChar char="Ø"/>
            </a:pPr>
            <a:r>
              <a:rPr lang="en-GB" sz="2800" dirty="0" smtClean="0"/>
              <a:t>Covers both </a:t>
            </a:r>
            <a:r>
              <a:rPr lang="en-GB" sz="2800" i="1" dirty="0" smtClean="0"/>
              <a:t>“...public or private sector projects”.</a:t>
            </a:r>
          </a:p>
          <a:p>
            <a:pPr marL="361950" indent="-361950" algn="just">
              <a:buClrTx/>
              <a:buFont typeface="Wingdings" pitchFamily="2" charset="2"/>
              <a:buChar char="Ø"/>
            </a:pPr>
            <a:endParaRPr lang="en-GB" sz="2800" dirty="0" smtClean="0"/>
          </a:p>
          <a:p>
            <a:pPr marL="361950" indent="-361950" algn="just">
              <a:buClrTx/>
              <a:buFont typeface="Wingdings" pitchFamily="2" charset="2"/>
              <a:buChar char="Ø"/>
            </a:pPr>
            <a:r>
              <a:rPr lang="en-GB" sz="2800" b="1" i="1" dirty="0" smtClean="0"/>
              <a:t>“</a:t>
            </a:r>
            <a:r>
              <a:rPr lang="en-GB" sz="2800" b="1" i="1" dirty="0" smtClean="0">
                <a:solidFill>
                  <a:srgbClr val="C00000"/>
                </a:solidFill>
              </a:rPr>
              <a:t>Project</a:t>
            </a:r>
            <a:r>
              <a:rPr lang="en-GB" sz="2800" dirty="0" smtClean="0"/>
              <a:t>” is defined as the “physical work that a proponent proposes to </a:t>
            </a:r>
            <a:r>
              <a:rPr lang="en-GB" sz="2800" i="1" dirty="0" smtClean="0"/>
              <a:t>construct, operate, modify, decommission, abandon</a:t>
            </a:r>
            <a:r>
              <a:rPr lang="en-GB" sz="2800" dirty="0" smtClean="0"/>
              <a:t>, or otherwise carry out, or a physical activity that a proponent proposes to </a:t>
            </a:r>
            <a:r>
              <a:rPr lang="en-GB" sz="2800" b="1" i="1" dirty="0" smtClean="0">
                <a:solidFill>
                  <a:srgbClr val="C00000"/>
                </a:solidFill>
              </a:rPr>
              <a:t>undertake</a:t>
            </a:r>
            <a:r>
              <a:rPr lang="en-GB" sz="2800" b="1" i="1" dirty="0" smtClean="0"/>
              <a:t> </a:t>
            </a:r>
            <a:r>
              <a:rPr lang="en-GB" sz="2800" dirty="0" smtClean="0"/>
              <a:t>or otherwise </a:t>
            </a:r>
            <a:r>
              <a:rPr lang="en-GB" sz="2800" b="1" i="1" dirty="0" smtClean="0">
                <a:solidFill>
                  <a:srgbClr val="C00000"/>
                </a:solidFill>
              </a:rPr>
              <a:t>carry out</a:t>
            </a:r>
            <a:r>
              <a:rPr lang="en-GB" sz="2800" b="1" i="1" dirty="0" smtClean="0"/>
              <a:t>”</a:t>
            </a:r>
            <a:r>
              <a:rPr lang="en-GB" sz="2800" dirty="0" smtClean="0"/>
              <a:t>; </a:t>
            </a:r>
          </a:p>
          <a:p>
            <a:pPr marL="361950" indent="-361950" algn="just">
              <a:buClrTx/>
              <a:buFont typeface="Wingdings" pitchFamily="2" charset="2"/>
              <a:buChar char="Ø"/>
            </a:pPr>
            <a:endParaRPr lang="en-GB" sz="2800" dirty="0" smtClean="0"/>
          </a:p>
          <a:p>
            <a:pPr marL="361950" indent="-361950" algn="just">
              <a:buClrTx/>
              <a:buFont typeface="Wingdings" pitchFamily="2" charset="2"/>
              <a:buChar char="Ø"/>
            </a:pPr>
            <a:r>
              <a:rPr lang="en-GB" sz="2800" dirty="0" smtClean="0"/>
              <a:t>Extent, nature or location of a proposed project or activity must be </a:t>
            </a:r>
            <a:r>
              <a:rPr lang="en-GB" sz="2800" i="1" dirty="0" smtClean="0"/>
              <a:t>likely to significantly affect the environment.</a:t>
            </a:r>
            <a:endParaRPr lang="en-GB" sz="2800" dirty="0" smtClean="0"/>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i="1" dirty="0" smtClean="0"/>
          </a:p>
          <a:p>
            <a:pPr marL="361950" indent="-361950" algn="just">
              <a:buClrTx/>
              <a:buFont typeface="Wingdings" pitchFamily="2" charset="2"/>
              <a:buChar char="Ø"/>
            </a:pPr>
            <a:endParaRPr lang="en-GB" i="1" dirty="0" smtClean="0"/>
          </a:p>
          <a:p>
            <a:pPr marL="1520825" indent="-444500" algn="just">
              <a:buClrTx/>
              <a:buNone/>
            </a:pPr>
            <a:endParaRPr lang="en-GB" i="1" dirty="0" smtClean="0"/>
          </a:p>
          <a:p>
            <a:pPr marL="1520825" indent="-444500" algn="just">
              <a:buClrTx/>
              <a:buNone/>
            </a:pPr>
            <a:endParaRPr lang="en-GB" i="1" dirty="0"/>
          </a:p>
        </p:txBody>
      </p:sp>
      <p:sp>
        <p:nvSpPr>
          <p:cNvPr id="5" name="Slide Number Placeholder 4"/>
          <p:cNvSpPr>
            <a:spLocks noGrp="1"/>
          </p:cNvSpPr>
          <p:nvPr>
            <p:ph type="sldNum" sz="quarter" idx="12"/>
          </p:nvPr>
        </p:nvSpPr>
        <p:spPr/>
        <p:txBody>
          <a:bodyPr/>
          <a:lstStyle/>
          <a:p>
            <a:fld id="{2C15A0EB-CB94-4446-B6AB-61D6DCDC50A3}" type="slidenum">
              <a:rPr lang="en-US" smtClean="0"/>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686800" cy="762000"/>
          </a:xfrm>
        </p:spPr>
        <p:txBody>
          <a:bodyPr>
            <a:normAutofit/>
          </a:bodyPr>
          <a:lstStyle/>
          <a:p>
            <a:pPr marL="542925" indent="-542925" algn="just">
              <a:buFont typeface="Wingdings" pitchFamily="2" charset="2"/>
              <a:buChar char="q"/>
            </a:pPr>
            <a:r>
              <a:rPr lang="en-GB" sz="3200" b="1" dirty="0" smtClean="0">
                <a:solidFill>
                  <a:schemeClr val="tx1"/>
                </a:solidFill>
              </a:rPr>
              <a:t>Minimum Content Of EIA (S. 4)</a:t>
            </a:r>
            <a:endParaRPr lang="en-GB" sz="3200" b="1" dirty="0">
              <a:solidFill>
                <a:schemeClr val="tx1"/>
              </a:solidFill>
            </a:endParaRPr>
          </a:p>
        </p:txBody>
      </p:sp>
      <p:sp>
        <p:nvSpPr>
          <p:cNvPr id="3" name="Content Placeholder 2"/>
          <p:cNvSpPr>
            <a:spLocks noGrp="1"/>
          </p:cNvSpPr>
          <p:nvPr>
            <p:ph sz="quarter" idx="1"/>
          </p:nvPr>
        </p:nvSpPr>
        <p:spPr>
          <a:xfrm>
            <a:off x="228600" y="990600"/>
            <a:ext cx="8763000" cy="5638800"/>
          </a:xfrm>
        </p:spPr>
        <p:txBody>
          <a:bodyPr>
            <a:normAutofit fontScale="70000" lnSpcReduction="20000"/>
          </a:bodyPr>
          <a:lstStyle/>
          <a:p>
            <a:pPr marL="542925" lvl="1" indent="-457200" algn="just">
              <a:buClrTx/>
              <a:buFont typeface="+mj-lt"/>
              <a:buAutoNum type="alphaLcParenR"/>
            </a:pPr>
            <a:r>
              <a:rPr lang="en-GB" dirty="0" smtClean="0"/>
              <a:t>A description of the proposed activities;</a:t>
            </a:r>
          </a:p>
          <a:p>
            <a:pPr marL="542925" lvl="1" indent="-457200" algn="just">
              <a:buClrTx/>
              <a:buFont typeface="+mj-lt"/>
              <a:buAutoNum type="alphaLcParenR"/>
            </a:pPr>
            <a:endParaRPr lang="en-GB" dirty="0" smtClean="0"/>
          </a:p>
          <a:p>
            <a:pPr marL="542925" lvl="1" indent="-457200" algn="just">
              <a:buClrTx/>
              <a:buFont typeface="+mj-lt"/>
              <a:buAutoNum type="alphaLcParenR"/>
            </a:pPr>
            <a:r>
              <a:rPr lang="en-GB" dirty="0" smtClean="0"/>
              <a:t>A description of the potential affected environment, including specific information necessary to identify and assess the environmental effect of the proposed activities;</a:t>
            </a:r>
          </a:p>
          <a:p>
            <a:pPr marL="542925" lvl="1" indent="-457200" algn="just">
              <a:buClrTx/>
              <a:buFont typeface="+mj-lt"/>
              <a:buAutoNum type="alphaLcParenR"/>
            </a:pPr>
            <a:endParaRPr lang="en-GB" dirty="0" smtClean="0"/>
          </a:p>
          <a:p>
            <a:pPr marL="542925" lvl="1" indent="-457200" algn="just">
              <a:buClrTx/>
              <a:buFont typeface="+mj-lt"/>
              <a:buAutoNum type="alphaLcParenR"/>
            </a:pPr>
            <a:r>
              <a:rPr lang="en-GB" dirty="0" smtClean="0"/>
              <a:t>A description of the practical activities, as appropriate;</a:t>
            </a:r>
          </a:p>
          <a:p>
            <a:pPr marL="542925" lvl="1" indent="-457200" algn="just">
              <a:buClrTx/>
              <a:buFont typeface="+mj-lt"/>
              <a:buAutoNum type="alphaLcParenR"/>
            </a:pPr>
            <a:endParaRPr lang="en-GB" dirty="0" smtClean="0"/>
          </a:p>
          <a:p>
            <a:pPr marL="542925" lvl="1" indent="-457200" algn="just">
              <a:buClrTx/>
              <a:buFont typeface="+mj-lt"/>
              <a:buAutoNum type="alphaLcParenR"/>
            </a:pPr>
            <a:r>
              <a:rPr lang="en-GB" dirty="0" smtClean="0"/>
              <a:t>As assessment of the likely or potential environmental impacts of the proposed activity and the alternatives, including the direct or indirect cumulative, short-term and long-term effects;</a:t>
            </a:r>
          </a:p>
          <a:p>
            <a:pPr marL="542925" lvl="1" indent="-457200" algn="just">
              <a:buClrTx/>
              <a:buFont typeface="+mj-lt"/>
              <a:buAutoNum type="alphaLcParenR"/>
            </a:pPr>
            <a:endParaRPr lang="en-GB" dirty="0" smtClean="0"/>
          </a:p>
          <a:p>
            <a:pPr marL="542925" lvl="1" indent="-457200" algn="just">
              <a:buClrTx/>
              <a:buFont typeface="+mj-lt"/>
              <a:buAutoNum type="alphaLcParenR"/>
            </a:pPr>
            <a:r>
              <a:rPr lang="en-GB" dirty="0" smtClean="0"/>
              <a:t>An identification and description of measures available to mitigate adverse environmental impacts of proposed activity and assessment of those measures;</a:t>
            </a:r>
          </a:p>
          <a:p>
            <a:pPr marL="542925" lvl="1" indent="-457200" algn="just">
              <a:buClrTx/>
              <a:buFont typeface="+mj-lt"/>
              <a:buAutoNum type="alphaLcParenR"/>
            </a:pPr>
            <a:endParaRPr lang="en-GB" dirty="0" smtClean="0"/>
          </a:p>
          <a:p>
            <a:pPr marL="542925" lvl="1" indent="-457200" algn="just">
              <a:buClrTx/>
              <a:buFont typeface="+mj-lt"/>
              <a:buAutoNum type="alphaLcParenR"/>
            </a:pPr>
            <a:r>
              <a:rPr lang="en-GB" dirty="0" smtClean="0"/>
              <a:t>An indication of gaps in knowledge and uncertainty which may be encountered in computing the required information;</a:t>
            </a:r>
          </a:p>
          <a:p>
            <a:pPr marL="542925" lvl="1" indent="-457200" algn="just">
              <a:buClrTx/>
              <a:buFont typeface="+mj-lt"/>
              <a:buAutoNum type="alphaLcParenR"/>
            </a:pPr>
            <a:endParaRPr lang="en-GB" dirty="0" smtClean="0"/>
          </a:p>
          <a:p>
            <a:pPr marL="542925" lvl="1" indent="-457200" algn="just">
              <a:buClrTx/>
              <a:buFont typeface="+mj-lt"/>
              <a:buAutoNum type="alphaLcParenR"/>
            </a:pPr>
            <a:r>
              <a:rPr lang="en-GB" dirty="0" smtClean="0"/>
              <a:t>An indication of whether the environment of any other State or local government area or areas outside Nigeria is likely to be affected by the proposed activity or its alternatives;</a:t>
            </a:r>
          </a:p>
          <a:p>
            <a:pPr marL="542925" lvl="1" indent="-457200" algn="just">
              <a:buClrTx/>
              <a:buFont typeface="+mj-lt"/>
              <a:buAutoNum type="alphaLcParenR"/>
            </a:pPr>
            <a:endParaRPr lang="en-GB" dirty="0" smtClean="0"/>
          </a:p>
          <a:p>
            <a:pPr marL="542925" lvl="1" indent="-457200" algn="just">
              <a:buClrTx/>
              <a:buFont typeface="+mj-lt"/>
              <a:buAutoNum type="alphaLcParenR"/>
            </a:pPr>
            <a:r>
              <a:rPr lang="en-GB" dirty="0" smtClean="0"/>
              <a:t>A brief and non-technical summary of the information provided under paragraphs (a) to (g) of this section.</a:t>
            </a:r>
          </a:p>
          <a:p>
            <a:pPr marL="361950" indent="-361950" algn="just">
              <a:buClrTx/>
              <a:buFont typeface="Wingdings" pitchFamily="2" charset="2"/>
              <a:buChar char="Ø"/>
            </a:pPr>
            <a:endParaRPr lang="en-GB" i="1" dirty="0" smtClean="0"/>
          </a:p>
          <a:p>
            <a:pPr marL="1520825" indent="-444500" algn="just">
              <a:buClrTx/>
              <a:buNone/>
            </a:pPr>
            <a:endParaRPr lang="en-GB" i="1" dirty="0" smtClean="0"/>
          </a:p>
          <a:p>
            <a:pPr marL="1520825" indent="-444500" algn="just">
              <a:buClrTx/>
              <a:buNone/>
            </a:pPr>
            <a:endParaRPr lang="en-GB" i="1" dirty="0"/>
          </a:p>
        </p:txBody>
      </p:sp>
      <p:sp>
        <p:nvSpPr>
          <p:cNvPr id="5" name="Slide Number Placeholder 4"/>
          <p:cNvSpPr>
            <a:spLocks noGrp="1"/>
          </p:cNvSpPr>
          <p:nvPr>
            <p:ph type="sldNum" sz="quarter" idx="12"/>
          </p:nvPr>
        </p:nvSpPr>
        <p:spPr/>
        <p:txBody>
          <a:bodyPr/>
          <a:lstStyle/>
          <a:p>
            <a:fld id="{2C15A0EB-CB94-4446-B6AB-61D6DCDC50A3}" type="slidenum">
              <a:rPr lang="en-US" smtClean="0"/>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686800" cy="639762"/>
          </a:xfrm>
        </p:spPr>
        <p:txBody>
          <a:bodyPr>
            <a:normAutofit/>
          </a:bodyPr>
          <a:lstStyle/>
          <a:p>
            <a:pPr marL="542925" indent="-542925" algn="just">
              <a:buFont typeface="Wingdings" pitchFamily="2" charset="2"/>
              <a:buChar char="q"/>
            </a:pPr>
            <a:r>
              <a:rPr lang="en-GB" sz="3200" b="1" dirty="0" smtClean="0">
                <a:solidFill>
                  <a:schemeClr val="tx1"/>
                </a:solidFill>
              </a:rPr>
              <a:t>Excluded Projects</a:t>
            </a:r>
            <a:endParaRPr lang="en-GB" sz="3200" b="1" dirty="0">
              <a:solidFill>
                <a:schemeClr val="tx1"/>
              </a:solidFill>
            </a:endParaRPr>
          </a:p>
        </p:txBody>
      </p:sp>
      <p:sp>
        <p:nvSpPr>
          <p:cNvPr id="3" name="Content Placeholder 2"/>
          <p:cNvSpPr>
            <a:spLocks noGrp="1"/>
          </p:cNvSpPr>
          <p:nvPr>
            <p:ph sz="quarter" idx="1"/>
          </p:nvPr>
        </p:nvSpPr>
        <p:spPr>
          <a:xfrm>
            <a:off x="228600" y="990600"/>
            <a:ext cx="8686800" cy="5638800"/>
          </a:xfrm>
        </p:spPr>
        <p:txBody>
          <a:bodyPr>
            <a:normAutofit/>
          </a:bodyPr>
          <a:lstStyle/>
          <a:p>
            <a:pPr marL="361950" indent="-361950" algn="just">
              <a:buClrTx/>
              <a:buFont typeface="Wingdings" pitchFamily="2" charset="2"/>
              <a:buChar char="Ø"/>
            </a:pPr>
            <a:r>
              <a:rPr lang="en-GB" sz="2800" dirty="0" smtClean="0"/>
              <a:t>EIA is not required in the case of:</a:t>
            </a:r>
          </a:p>
          <a:p>
            <a:pPr marL="895350" lvl="1" indent="-352425" algn="just">
              <a:buClrTx/>
              <a:buNone/>
            </a:pPr>
            <a:endParaRPr lang="en-GB" sz="2800" dirty="0" smtClean="0"/>
          </a:p>
          <a:p>
            <a:pPr marL="822960" lvl="1" indent="-457200" algn="just">
              <a:buClrTx/>
              <a:buFont typeface="+mj-lt"/>
              <a:buAutoNum type="alphaLcParenR"/>
            </a:pPr>
            <a:r>
              <a:rPr lang="en-GB" sz="2800" dirty="0" smtClean="0"/>
              <a:t>Project with non or minimal environmental effect</a:t>
            </a:r>
            <a:r>
              <a:rPr lang="en-GB" sz="2800" i="1" dirty="0" smtClean="0"/>
              <a:t>;</a:t>
            </a:r>
          </a:p>
          <a:p>
            <a:pPr marL="822960" lvl="1" indent="-457200" algn="just">
              <a:buClrTx/>
              <a:buFont typeface="+mj-lt"/>
              <a:buAutoNum type="alphaLcParenR"/>
            </a:pPr>
            <a:endParaRPr lang="en-GB" sz="2800" i="1" dirty="0" smtClean="0"/>
          </a:p>
          <a:p>
            <a:pPr marL="822960" lvl="1" indent="-457200" algn="just">
              <a:buClrTx/>
              <a:buFont typeface="+mj-lt"/>
              <a:buAutoNum type="alphaLcParenR"/>
            </a:pPr>
            <a:r>
              <a:rPr lang="en-GB" sz="2800" dirty="0" smtClean="0"/>
              <a:t>Projects to be carried out during national emergency for which temporary measures have been taken by the Government;</a:t>
            </a:r>
          </a:p>
          <a:p>
            <a:pPr marL="822960" lvl="1" indent="-457200" algn="just">
              <a:buClrTx/>
              <a:buFont typeface="+mj-lt"/>
              <a:buAutoNum type="alphaLcParenR"/>
            </a:pPr>
            <a:endParaRPr lang="en-GB" sz="2800" dirty="0" smtClean="0"/>
          </a:p>
          <a:p>
            <a:pPr marL="822960" lvl="1" indent="-457200" algn="just">
              <a:buClrTx/>
              <a:buFont typeface="+mj-lt"/>
              <a:buAutoNum type="alphaLcParenR"/>
            </a:pPr>
            <a:r>
              <a:rPr lang="en-GB" sz="2800" dirty="0" smtClean="0"/>
              <a:t>Projects to be carried out in response to be carried out in response to circumstances that, in the opinion of the Agency, the project is in the interest of public health or safety.</a:t>
            </a:r>
          </a:p>
          <a:p>
            <a:pPr marL="1520825" indent="-444500" algn="just">
              <a:buClrTx/>
              <a:buNone/>
            </a:pPr>
            <a:endParaRPr lang="en-GB" i="1" dirty="0"/>
          </a:p>
        </p:txBody>
      </p:sp>
      <p:sp>
        <p:nvSpPr>
          <p:cNvPr id="5" name="Slide Number Placeholder 4"/>
          <p:cNvSpPr>
            <a:spLocks noGrp="1"/>
          </p:cNvSpPr>
          <p:nvPr>
            <p:ph type="sldNum" sz="quarter" idx="12"/>
          </p:nvPr>
        </p:nvSpPr>
        <p:spPr/>
        <p:txBody>
          <a:bodyPr/>
          <a:lstStyle/>
          <a:p>
            <a:fld id="{2C15A0EB-CB94-4446-B6AB-61D6DCDC50A3}" type="slidenum">
              <a:rPr lang="en-US" smtClean="0"/>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46038"/>
            <a:ext cx="8072494" cy="725470"/>
          </a:xfrm>
        </p:spPr>
        <p:txBody>
          <a:bodyPr>
            <a:normAutofit/>
          </a:bodyPr>
          <a:lstStyle/>
          <a:p>
            <a:pPr marL="542925" indent="-542925" algn="just">
              <a:buFont typeface="Wingdings" pitchFamily="2" charset="2"/>
              <a:buChar char="q"/>
            </a:pPr>
            <a:r>
              <a:rPr lang="en-GB" sz="2800" dirty="0" smtClean="0">
                <a:solidFill>
                  <a:schemeClr val="tx1"/>
                </a:solidFill>
              </a:rPr>
              <a:t>The Mandatory Study List...</a:t>
            </a:r>
            <a:endParaRPr lang="en-GB" sz="2800" dirty="0">
              <a:solidFill>
                <a:schemeClr val="tx1"/>
              </a:solidFill>
            </a:endParaRPr>
          </a:p>
        </p:txBody>
      </p:sp>
      <p:sp>
        <p:nvSpPr>
          <p:cNvPr id="3" name="Content Placeholder 2"/>
          <p:cNvSpPr>
            <a:spLocks noGrp="1"/>
          </p:cNvSpPr>
          <p:nvPr>
            <p:ph sz="quarter" idx="1"/>
          </p:nvPr>
        </p:nvSpPr>
        <p:spPr>
          <a:xfrm>
            <a:off x="457200" y="842947"/>
            <a:ext cx="7686700" cy="714380"/>
          </a:xfrm>
        </p:spPr>
        <p:txBody>
          <a:bodyPr>
            <a:normAutofit/>
          </a:bodyPr>
          <a:lstStyle/>
          <a:p>
            <a:pPr marL="361950" indent="-361950" algn="just">
              <a:buClrTx/>
              <a:buNone/>
            </a:pPr>
            <a:endParaRPr lang="en-GB" sz="800" dirty="0" smtClean="0"/>
          </a:p>
          <a:p>
            <a:pPr marL="361950" indent="-361950" algn="just">
              <a:buClrTx/>
              <a:buFont typeface="Wingdings" pitchFamily="2" charset="2"/>
              <a:buChar char="Ø"/>
            </a:pPr>
            <a:r>
              <a:rPr lang="en-GB" dirty="0" smtClean="0"/>
              <a:t>List covers:</a:t>
            </a:r>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i="1" dirty="0" smtClean="0"/>
          </a:p>
          <a:p>
            <a:pPr marL="361950" indent="-361950" algn="just">
              <a:buClrTx/>
              <a:buFont typeface="Wingdings" pitchFamily="2" charset="2"/>
              <a:buChar char="Ø"/>
            </a:pPr>
            <a:endParaRPr lang="en-GB" i="1" dirty="0" smtClean="0"/>
          </a:p>
          <a:p>
            <a:pPr marL="1520825" indent="-444500" algn="just">
              <a:buClrTx/>
              <a:buNone/>
            </a:pPr>
            <a:endParaRPr lang="en-GB" i="1" dirty="0" smtClean="0"/>
          </a:p>
          <a:p>
            <a:pPr marL="1520825" indent="-444500" algn="just">
              <a:buClrTx/>
              <a:buNone/>
            </a:pPr>
            <a:endParaRPr lang="en-GB" i="1" dirty="0"/>
          </a:p>
        </p:txBody>
      </p:sp>
      <p:sp>
        <p:nvSpPr>
          <p:cNvPr id="5" name="Oval 4"/>
          <p:cNvSpPr/>
          <p:nvPr/>
        </p:nvSpPr>
        <p:spPr>
          <a:xfrm>
            <a:off x="3428992" y="3143248"/>
            <a:ext cx="1714512" cy="928694"/>
          </a:xfrm>
          <a:prstGeom prst="ellipse">
            <a:avLst/>
          </a:prstGeom>
          <a:solidFill>
            <a:srgbClr val="00B0F0"/>
          </a:solidFill>
          <a:ln>
            <a:solidFill>
              <a:schemeClr val="accent3"/>
            </a:solidFill>
          </a:ln>
          <a:effectLst>
            <a:glow rad="2286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GB" sz="1200" dirty="0" smtClean="0"/>
              <a:t>Mandatory List</a:t>
            </a:r>
            <a:endParaRPr lang="en-GB" sz="1200" dirty="0"/>
          </a:p>
        </p:txBody>
      </p:sp>
      <p:sp>
        <p:nvSpPr>
          <p:cNvPr id="9" name="Oval 8"/>
          <p:cNvSpPr/>
          <p:nvPr/>
        </p:nvSpPr>
        <p:spPr>
          <a:xfrm>
            <a:off x="3714744" y="2071678"/>
            <a:ext cx="1071570" cy="714380"/>
          </a:xfrm>
          <a:prstGeom prst="ellipse">
            <a:avLst/>
          </a:prstGeom>
          <a:solidFill>
            <a:srgbClr val="00B050"/>
          </a:solidFill>
        </p:spPr>
        <p:style>
          <a:lnRef idx="2">
            <a:schemeClr val="dk1"/>
          </a:lnRef>
          <a:fillRef idx="1">
            <a:schemeClr val="lt1"/>
          </a:fillRef>
          <a:effectRef idx="0">
            <a:schemeClr val="dk1"/>
          </a:effectRef>
          <a:fontRef idx="minor">
            <a:schemeClr val="dk1"/>
          </a:fontRef>
        </p:style>
        <p:txBody>
          <a:bodyPr rtlCol="0" anchor="ctr"/>
          <a:lstStyle/>
          <a:p>
            <a:pPr algn="ctr"/>
            <a:r>
              <a:rPr lang="en-GB" sz="1200" dirty="0" smtClean="0"/>
              <a:t>Forestry</a:t>
            </a:r>
            <a:endParaRPr lang="en-GB" sz="1200" dirty="0"/>
          </a:p>
        </p:txBody>
      </p:sp>
      <p:sp>
        <p:nvSpPr>
          <p:cNvPr id="10" name="Oval 9"/>
          <p:cNvSpPr/>
          <p:nvPr/>
        </p:nvSpPr>
        <p:spPr>
          <a:xfrm>
            <a:off x="3428992" y="4286256"/>
            <a:ext cx="1285884" cy="928694"/>
          </a:xfrm>
          <a:prstGeom prst="ellipse">
            <a:avLst/>
          </a:prstGeom>
          <a:solidFill>
            <a:srgbClr val="336600"/>
          </a:solidFill>
        </p:spPr>
        <p:style>
          <a:lnRef idx="2">
            <a:schemeClr val="dk1"/>
          </a:lnRef>
          <a:fillRef idx="1">
            <a:schemeClr val="lt1"/>
          </a:fillRef>
          <a:effectRef idx="0">
            <a:schemeClr val="dk1"/>
          </a:effectRef>
          <a:fontRef idx="minor">
            <a:schemeClr val="dk1"/>
          </a:fontRef>
        </p:style>
        <p:txBody>
          <a:bodyPr rtlCol="0" anchor="ctr"/>
          <a:lstStyle/>
          <a:p>
            <a:pPr algn="ctr"/>
            <a:r>
              <a:rPr lang="en-GB" sz="1200" dirty="0" smtClean="0"/>
              <a:t>Quarries</a:t>
            </a:r>
            <a:endParaRPr lang="en-GB" sz="1200" dirty="0"/>
          </a:p>
        </p:txBody>
      </p:sp>
      <p:sp>
        <p:nvSpPr>
          <p:cNvPr id="11" name="Oval 10"/>
          <p:cNvSpPr/>
          <p:nvPr/>
        </p:nvSpPr>
        <p:spPr>
          <a:xfrm>
            <a:off x="5943600" y="4267200"/>
            <a:ext cx="1071570" cy="928694"/>
          </a:xfrm>
          <a:prstGeom prst="ellipse">
            <a:avLst/>
          </a:prstGeom>
          <a:solidFill>
            <a:srgbClr val="C00000"/>
          </a:solidFill>
        </p:spPr>
        <p:style>
          <a:lnRef idx="2">
            <a:schemeClr val="dk1"/>
          </a:lnRef>
          <a:fillRef idx="1">
            <a:schemeClr val="lt1"/>
          </a:fillRef>
          <a:effectRef idx="0">
            <a:schemeClr val="dk1"/>
          </a:effectRef>
          <a:fontRef idx="minor">
            <a:schemeClr val="dk1"/>
          </a:fontRef>
        </p:style>
        <p:txBody>
          <a:bodyPr rtlCol="0" anchor="ctr"/>
          <a:lstStyle/>
          <a:p>
            <a:pPr algn="ctr"/>
            <a:r>
              <a:rPr lang="en-GB" sz="1100" dirty="0" smtClean="0"/>
              <a:t>Railways</a:t>
            </a:r>
            <a:endParaRPr lang="en-GB" sz="1100" dirty="0"/>
          </a:p>
        </p:txBody>
      </p:sp>
      <p:sp>
        <p:nvSpPr>
          <p:cNvPr id="12" name="Oval 11"/>
          <p:cNvSpPr/>
          <p:nvPr/>
        </p:nvSpPr>
        <p:spPr>
          <a:xfrm>
            <a:off x="7500958" y="2495544"/>
            <a:ext cx="1285884" cy="928694"/>
          </a:xfrm>
          <a:prstGeom prst="ellipse">
            <a:avLst/>
          </a:prstGeom>
          <a:solidFill>
            <a:srgbClr val="00B050"/>
          </a:solidFill>
        </p:spPr>
        <p:style>
          <a:lnRef idx="2">
            <a:schemeClr val="dk1"/>
          </a:lnRef>
          <a:fillRef idx="1">
            <a:schemeClr val="lt1"/>
          </a:fillRef>
          <a:effectRef idx="0">
            <a:schemeClr val="dk1"/>
          </a:effectRef>
          <a:fontRef idx="minor">
            <a:schemeClr val="dk1"/>
          </a:fontRef>
        </p:style>
        <p:txBody>
          <a:bodyPr rtlCol="0" anchor="ctr"/>
          <a:lstStyle/>
          <a:p>
            <a:pPr algn="ctr"/>
            <a:r>
              <a:rPr lang="en-GB" sz="1200" dirty="0" smtClean="0"/>
              <a:t>Mining</a:t>
            </a:r>
            <a:endParaRPr lang="en-GB" sz="1200" dirty="0"/>
          </a:p>
        </p:txBody>
      </p:sp>
      <p:sp>
        <p:nvSpPr>
          <p:cNvPr id="13" name="Oval 12"/>
          <p:cNvSpPr/>
          <p:nvPr/>
        </p:nvSpPr>
        <p:spPr>
          <a:xfrm>
            <a:off x="7072330" y="3971929"/>
            <a:ext cx="1285884" cy="928694"/>
          </a:xfrm>
          <a:prstGeom prst="ellipse">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a:r>
              <a:rPr lang="en-GB" sz="1200" dirty="0" smtClean="0"/>
              <a:t>Ports</a:t>
            </a:r>
            <a:endParaRPr lang="en-GB" sz="1200" dirty="0"/>
          </a:p>
        </p:txBody>
      </p:sp>
      <p:sp>
        <p:nvSpPr>
          <p:cNvPr id="14" name="Oval 13"/>
          <p:cNvSpPr/>
          <p:nvPr/>
        </p:nvSpPr>
        <p:spPr>
          <a:xfrm>
            <a:off x="6372238" y="5153037"/>
            <a:ext cx="1985976" cy="928694"/>
          </a:xfrm>
          <a:prstGeom prst="ellipse">
            <a:avLst/>
          </a:prstGeom>
          <a:solidFill>
            <a:srgbClr val="FF00FF"/>
          </a:solidFill>
        </p:spPr>
        <p:style>
          <a:lnRef idx="2">
            <a:schemeClr val="dk1"/>
          </a:lnRef>
          <a:fillRef idx="1">
            <a:schemeClr val="lt1"/>
          </a:fillRef>
          <a:effectRef idx="0">
            <a:schemeClr val="dk1"/>
          </a:effectRef>
          <a:fontRef idx="minor">
            <a:schemeClr val="dk1"/>
          </a:fontRef>
        </p:style>
        <p:txBody>
          <a:bodyPr rtlCol="0" anchor="ctr"/>
          <a:lstStyle/>
          <a:p>
            <a:pPr algn="ctr"/>
            <a:r>
              <a:rPr lang="en-GB" sz="1200" dirty="0" smtClean="0"/>
              <a:t>Resort &amp; Recreational Development</a:t>
            </a:r>
            <a:endParaRPr lang="en-GB" sz="1200" dirty="0"/>
          </a:p>
        </p:txBody>
      </p:sp>
      <p:sp>
        <p:nvSpPr>
          <p:cNvPr id="15" name="Oval 14"/>
          <p:cNvSpPr/>
          <p:nvPr/>
        </p:nvSpPr>
        <p:spPr>
          <a:xfrm>
            <a:off x="4786314" y="5105412"/>
            <a:ext cx="1428760" cy="928694"/>
          </a:xfrm>
          <a:prstGeom prst="ellipse">
            <a:avLst/>
          </a:prstGeom>
          <a:solidFill>
            <a:schemeClr val="accent2">
              <a:lumMod val="7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GB" sz="1000" dirty="0" smtClean="0"/>
              <a:t>Transportation</a:t>
            </a:r>
            <a:endParaRPr lang="en-GB" sz="1000" dirty="0"/>
          </a:p>
        </p:txBody>
      </p:sp>
      <p:sp>
        <p:nvSpPr>
          <p:cNvPr id="16" name="Oval 15"/>
          <p:cNvSpPr/>
          <p:nvPr/>
        </p:nvSpPr>
        <p:spPr>
          <a:xfrm>
            <a:off x="2214546" y="4929198"/>
            <a:ext cx="1571636" cy="928694"/>
          </a:xfrm>
          <a:prstGeom prst="ellipse">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r>
              <a:rPr lang="en-GB" sz="1200" dirty="0" smtClean="0"/>
              <a:t>Power Generation &amp; Transmission</a:t>
            </a:r>
            <a:endParaRPr lang="en-GB" sz="1200" dirty="0"/>
          </a:p>
        </p:txBody>
      </p:sp>
      <p:sp>
        <p:nvSpPr>
          <p:cNvPr id="17" name="Oval 16"/>
          <p:cNvSpPr/>
          <p:nvPr/>
        </p:nvSpPr>
        <p:spPr>
          <a:xfrm>
            <a:off x="1357290" y="3429000"/>
            <a:ext cx="1500198" cy="928694"/>
          </a:xfrm>
          <a:prstGeom prst="ellipse">
            <a:avLst/>
          </a:prstGeom>
          <a:solidFill>
            <a:srgbClr val="CCCC00"/>
          </a:solidFill>
        </p:spPr>
        <p:style>
          <a:lnRef idx="2">
            <a:schemeClr val="dk1"/>
          </a:lnRef>
          <a:fillRef idx="1">
            <a:schemeClr val="lt1"/>
          </a:fillRef>
          <a:effectRef idx="0">
            <a:schemeClr val="dk1"/>
          </a:effectRef>
          <a:fontRef idx="minor">
            <a:schemeClr val="dk1"/>
          </a:fontRef>
        </p:style>
        <p:txBody>
          <a:bodyPr rtlCol="0" anchor="ctr"/>
          <a:lstStyle/>
          <a:p>
            <a:pPr algn="ctr"/>
            <a:r>
              <a:rPr lang="en-GB" sz="1200" dirty="0" smtClean="0"/>
              <a:t>Land Reclamation</a:t>
            </a:r>
            <a:endParaRPr lang="en-GB" sz="1200" dirty="0"/>
          </a:p>
        </p:txBody>
      </p:sp>
      <p:sp>
        <p:nvSpPr>
          <p:cNvPr id="18" name="Oval 17"/>
          <p:cNvSpPr/>
          <p:nvPr/>
        </p:nvSpPr>
        <p:spPr>
          <a:xfrm>
            <a:off x="6048385" y="3176586"/>
            <a:ext cx="1500198" cy="928694"/>
          </a:xfrm>
          <a:prstGeom prst="ellipse">
            <a:avLst/>
          </a:prstGeom>
          <a:solidFill>
            <a:srgbClr val="FFC000"/>
          </a:solidFill>
        </p:spPr>
        <p:style>
          <a:lnRef idx="2">
            <a:schemeClr val="dk1"/>
          </a:lnRef>
          <a:fillRef idx="1">
            <a:schemeClr val="lt1"/>
          </a:fillRef>
          <a:effectRef idx="0">
            <a:schemeClr val="dk1"/>
          </a:effectRef>
          <a:fontRef idx="minor">
            <a:schemeClr val="dk1"/>
          </a:fontRef>
        </p:style>
        <p:txBody>
          <a:bodyPr rtlCol="0" anchor="ctr"/>
          <a:lstStyle/>
          <a:p>
            <a:pPr algn="ctr"/>
            <a:r>
              <a:rPr lang="en-GB" sz="1200" dirty="0" smtClean="0"/>
              <a:t>I</a:t>
            </a:r>
            <a:r>
              <a:rPr lang="en-GB" sz="1100" dirty="0" smtClean="0"/>
              <a:t>nfrastructure</a:t>
            </a:r>
            <a:endParaRPr lang="en-GB" sz="1100" dirty="0"/>
          </a:p>
        </p:txBody>
      </p:sp>
      <p:sp>
        <p:nvSpPr>
          <p:cNvPr id="19" name="Oval 18"/>
          <p:cNvSpPr/>
          <p:nvPr/>
        </p:nvSpPr>
        <p:spPr>
          <a:xfrm>
            <a:off x="6496063" y="1795449"/>
            <a:ext cx="1285884" cy="928694"/>
          </a:xfrm>
          <a:prstGeom prst="ellipse">
            <a:avLst/>
          </a:prstGeom>
          <a:solidFill>
            <a:srgbClr val="0070C0"/>
          </a:solidFill>
        </p:spPr>
        <p:style>
          <a:lnRef idx="2">
            <a:schemeClr val="dk1"/>
          </a:lnRef>
          <a:fillRef idx="1">
            <a:schemeClr val="lt1"/>
          </a:fillRef>
          <a:effectRef idx="0">
            <a:schemeClr val="dk1"/>
          </a:effectRef>
          <a:fontRef idx="minor">
            <a:schemeClr val="dk1"/>
          </a:fontRef>
        </p:style>
        <p:txBody>
          <a:bodyPr rtlCol="0" anchor="ctr"/>
          <a:lstStyle/>
          <a:p>
            <a:pPr algn="ctr"/>
            <a:r>
              <a:rPr lang="en-GB" sz="1200" dirty="0" smtClean="0"/>
              <a:t>Industry</a:t>
            </a:r>
            <a:endParaRPr lang="en-GB" sz="1200" dirty="0"/>
          </a:p>
        </p:txBody>
      </p:sp>
      <p:sp>
        <p:nvSpPr>
          <p:cNvPr id="20" name="Oval 19"/>
          <p:cNvSpPr/>
          <p:nvPr/>
        </p:nvSpPr>
        <p:spPr>
          <a:xfrm>
            <a:off x="1885930" y="2209791"/>
            <a:ext cx="1285884" cy="928694"/>
          </a:xfrm>
          <a:prstGeom prst="ellipse">
            <a:avLst/>
          </a:prstGeom>
          <a:solidFill>
            <a:srgbClr val="FF66FF"/>
          </a:solidFill>
        </p:spPr>
        <p:style>
          <a:lnRef idx="2">
            <a:schemeClr val="dk1"/>
          </a:lnRef>
          <a:fillRef idx="1">
            <a:schemeClr val="lt1"/>
          </a:fillRef>
          <a:effectRef idx="0">
            <a:schemeClr val="dk1"/>
          </a:effectRef>
          <a:fontRef idx="minor">
            <a:schemeClr val="dk1"/>
          </a:fontRef>
        </p:style>
        <p:txBody>
          <a:bodyPr rtlCol="0" anchor="ctr"/>
          <a:lstStyle/>
          <a:p>
            <a:pPr algn="ctr"/>
            <a:r>
              <a:rPr lang="en-GB" sz="1200" dirty="0" smtClean="0"/>
              <a:t>Agriculture</a:t>
            </a:r>
            <a:endParaRPr lang="en-GB" sz="1200" dirty="0"/>
          </a:p>
        </p:txBody>
      </p:sp>
      <p:sp>
        <p:nvSpPr>
          <p:cNvPr id="21" name="Oval 20"/>
          <p:cNvSpPr/>
          <p:nvPr/>
        </p:nvSpPr>
        <p:spPr>
          <a:xfrm>
            <a:off x="4714876" y="1319198"/>
            <a:ext cx="1285884" cy="928694"/>
          </a:xfrm>
          <a:prstGeom prst="ellipse">
            <a:avLst/>
          </a:prstGeom>
          <a:solidFill>
            <a:schemeClr val="accent2">
              <a:lumMod val="60000"/>
              <a:lumOff val="4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GB" sz="1200" dirty="0" smtClean="0"/>
              <a:t>Drainage &amp; Irrigation</a:t>
            </a:r>
            <a:endParaRPr lang="en-GB" sz="1200" dirty="0"/>
          </a:p>
        </p:txBody>
      </p:sp>
      <p:sp>
        <p:nvSpPr>
          <p:cNvPr id="22" name="Oval 21"/>
          <p:cNvSpPr/>
          <p:nvPr/>
        </p:nvSpPr>
        <p:spPr>
          <a:xfrm>
            <a:off x="5119691" y="2243130"/>
            <a:ext cx="1285884" cy="928694"/>
          </a:xfrm>
          <a:prstGeom prst="ellipse">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r>
              <a:rPr lang="en-GB" sz="1200" dirty="0" smtClean="0"/>
              <a:t>Housing</a:t>
            </a:r>
            <a:endParaRPr lang="en-GB" sz="1200" dirty="0"/>
          </a:p>
        </p:txBody>
      </p:sp>
      <p:sp>
        <p:nvSpPr>
          <p:cNvPr id="23" name="Oval 22"/>
          <p:cNvSpPr/>
          <p:nvPr/>
        </p:nvSpPr>
        <p:spPr>
          <a:xfrm>
            <a:off x="342870" y="2528882"/>
            <a:ext cx="1285884" cy="928694"/>
          </a:xfrm>
          <a:prstGeom prst="ellipse">
            <a:avLst/>
          </a:prstGeom>
          <a:solidFill>
            <a:srgbClr val="6666FF"/>
          </a:solidFill>
        </p:spPr>
        <p:style>
          <a:lnRef idx="2">
            <a:schemeClr val="dk1"/>
          </a:lnRef>
          <a:fillRef idx="1">
            <a:schemeClr val="lt1"/>
          </a:fillRef>
          <a:effectRef idx="0">
            <a:schemeClr val="dk1"/>
          </a:effectRef>
          <a:fontRef idx="minor">
            <a:schemeClr val="dk1"/>
          </a:fontRef>
        </p:style>
        <p:txBody>
          <a:bodyPr rtlCol="0" anchor="ctr"/>
          <a:lstStyle/>
          <a:p>
            <a:pPr algn="ctr"/>
            <a:r>
              <a:rPr lang="en-GB" sz="1200" dirty="0" smtClean="0"/>
              <a:t>Fisheries</a:t>
            </a:r>
            <a:endParaRPr lang="en-GB" sz="1200" dirty="0"/>
          </a:p>
        </p:txBody>
      </p:sp>
      <p:sp>
        <p:nvSpPr>
          <p:cNvPr id="24" name="Oval 23"/>
          <p:cNvSpPr/>
          <p:nvPr/>
        </p:nvSpPr>
        <p:spPr>
          <a:xfrm>
            <a:off x="2571736" y="1290620"/>
            <a:ext cx="1285884" cy="928694"/>
          </a:xfrm>
          <a:prstGeom prst="ellipse">
            <a:avLst/>
          </a:prstGeom>
          <a:solidFill>
            <a:schemeClr val="accent1"/>
          </a:solidFill>
        </p:spPr>
        <p:style>
          <a:lnRef idx="2">
            <a:schemeClr val="dk1"/>
          </a:lnRef>
          <a:fillRef idx="1">
            <a:schemeClr val="lt1"/>
          </a:fillRef>
          <a:effectRef idx="0">
            <a:schemeClr val="dk1"/>
          </a:effectRef>
          <a:fontRef idx="minor">
            <a:schemeClr val="dk1"/>
          </a:fontRef>
        </p:style>
        <p:txBody>
          <a:bodyPr rtlCol="0" anchor="ctr"/>
          <a:lstStyle/>
          <a:p>
            <a:pPr algn="ctr"/>
            <a:r>
              <a:rPr lang="en-GB" sz="1200" dirty="0" smtClean="0"/>
              <a:t>Airport</a:t>
            </a:r>
            <a:endParaRPr lang="en-GB" sz="1200" dirty="0"/>
          </a:p>
        </p:txBody>
      </p:sp>
      <p:sp>
        <p:nvSpPr>
          <p:cNvPr id="25" name="Oval 24"/>
          <p:cNvSpPr/>
          <p:nvPr/>
        </p:nvSpPr>
        <p:spPr>
          <a:xfrm>
            <a:off x="928662" y="4572008"/>
            <a:ext cx="1285884" cy="928694"/>
          </a:xfrm>
          <a:prstGeom prst="ellipse">
            <a:avLst/>
          </a:prstGeom>
          <a:solidFill>
            <a:srgbClr val="993300"/>
          </a:solidFill>
        </p:spPr>
        <p:style>
          <a:lnRef idx="2">
            <a:schemeClr val="dk1"/>
          </a:lnRef>
          <a:fillRef idx="1">
            <a:schemeClr val="lt1"/>
          </a:fillRef>
          <a:effectRef idx="0">
            <a:schemeClr val="dk1"/>
          </a:effectRef>
          <a:fontRef idx="minor">
            <a:schemeClr val="dk1"/>
          </a:fontRef>
        </p:style>
        <p:txBody>
          <a:bodyPr rtlCol="0" anchor="ctr"/>
          <a:lstStyle/>
          <a:p>
            <a:pPr algn="ctr"/>
            <a:r>
              <a:rPr lang="en-GB" sz="1200" dirty="0" smtClean="0"/>
              <a:t>Petroleum</a:t>
            </a:r>
            <a:endParaRPr lang="en-GB" sz="1200" dirty="0"/>
          </a:p>
        </p:txBody>
      </p:sp>
      <p:cxnSp>
        <p:nvCxnSpPr>
          <p:cNvPr id="28" name="Straight Arrow Connector 27"/>
          <p:cNvCxnSpPr/>
          <p:nvPr/>
        </p:nvCxnSpPr>
        <p:spPr>
          <a:xfrm>
            <a:off x="2976551" y="3019422"/>
            <a:ext cx="571504" cy="35719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0" name="Straight Arrow Connector 29"/>
          <p:cNvCxnSpPr/>
          <p:nvPr/>
        </p:nvCxnSpPr>
        <p:spPr>
          <a:xfrm rot="16200000" flipH="1">
            <a:off x="3143240" y="2500306"/>
            <a:ext cx="1000132" cy="42862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2" name="Straight Arrow Connector 31"/>
          <p:cNvCxnSpPr>
            <a:stCxn id="9" idx="4"/>
            <a:endCxn id="5" idx="0"/>
          </p:cNvCxnSpPr>
          <p:nvPr/>
        </p:nvCxnSpPr>
        <p:spPr>
          <a:xfrm rot="16200000" flipH="1">
            <a:off x="4089793" y="2946793"/>
            <a:ext cx="357190" cy="35719"/>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4" name="Straight Arrow Connector 33"/>
          <p:cNvCxnSpPr/>
          <p:nvPr/>
        </p:nvCxnSpPr>
        <p:spPr>
          <a:xfrm rot="5400000">
            <a:off x="4429124" y="2500306"/>
            <a:ext cx="1000132" cy="42862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6" name="Straight Arrow Connector 35"/>
          <p:cNvCxnSpPr>
            <a:stCxn id="17" idx="6"/>
          </p:cNvCxnSpPr>
          <p:nvPr/>
        </p:nvCxnSpPr>
        <p:spPr>
          <a:xfrm flipV="1">
            <a:off x="2857488" y="3786191"/>
            <a:ext cx="642942" cy="107156"/>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40" name="Straight Arrow Connector 39"/>
          <p:cNvCxnSpPr/>
          <p:nvPr/>
        </p:nvCxnSpPr>
        <p:spPr>
          <a:xfrm>
            <a:off x="1609704" y="3071810"/>
            <a:ext cx="1857388" cy="42862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44" name="Straight Arrow Connector 43"/>
          <p:cNvCxnSpPr/>
          <p:nvPr/>
        </p:nvCxnSpPr>
        <p:spPr>
          <a:xfrm rot="10800000" flipV="1">
            <a:off x="4962529" y="3043236"/>
            <a:ext cx="357190" cy="285752"/>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48" name="Straight Arrow Connector 47"/>
          <p:cNvCxnSpPr/>
          <p:nvPr/>
        </p:nvCxnSpPr>
        <p:spPr>
          <a:xfrm rot="10800000" flipV="1">
            <a:off x="5072066" y="2714620"/>
            <a:ext cx="1928826" cy="107157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51" name="Straight Arrow Connector 50"/>
          <p:cNvCxnSpPr/>
          <p:nvPr/>
        </p:nvCxnSpPr>
        <p:spPr>
          <a:xfrm rot="10800000" flipV="1">
            <a:off x="5048253" y="3650458"/>
            <a:ext cx="1000132" cy="178594"/>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55" name="Straight Arrow Connector 54"/>
          <p:cNvCxnSpPr>
            <a:endCxn id="5" idx="5"/>
          </p:cNvCxnSpPr>
          <p:nvPr/>
        </p:nvCxnSpPr>
        <p:spPr>
          <a:xfrm rot="10800000">
            <a:off x="4892420" y="3935938"/>
            <a:ext cx="2251349" cy="27888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57" name="Straight Arrow Connector 56"/>
          <p:cNvCxnSpPr/>
          <p:nvPr/>
        </p:nvCxnSpPr>
        <p:spPr>
          <a:xfrm rot="10800000" flipV="1">
            <a:off x="5057779" y="2995610"/>
            <a:ext cx="2428892" cy="39290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60" name="Straight Arrow Connector 59"/>
          <p:cNvCxnSpPr/>
          <p:nvPr/>
        </p:nvCxnSpPr>
        <p:spPr>
          <a:xfrm flipV="1">
            <a:off x="2071670" y="4000504"/>
            <a:ext cx="1781188" cy="78581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63" name="Straight Arrow Connector 62"/>
          <p:cNvCxnSpPr/>
          <p:nvPr/>
        </p:nvCxnSpPr>
        <p:spPr>
          <a:xfrm flipV="1">
            <a:off x="3000364" y="4071942"/>
            <a:ext cx="1000132" cy="857256"/>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67" name="Straight Arrow Connector 66"/>
          <p:cNvCxnSpPr>
            <a:stCxn id="11" idx="1"/>
          </p:cNvCxnSpPr>
          <p:nvPr/>
        </p:nvCxnSpPr>
        <p:spPr>
          <a:xfrm rot="16200000" flipV="1">
            <a:off x="5258732" y="3561408"/>
            <a:ext cx="526532" cy="115706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72" name="Straight Arrow Connector 71"/>
          <p:cNvCxnSpPr/>
          <p:nvPr/>
        </p:nvCxnSpPr>
        <p:spPr>
          <a:xfrm rot="10800000">
            <a:off x="4786314" y="4000504"/>
            <a:ext cx="1714512" cy="142876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77" name="Straight Arrow Connector 76"/>
          <p:cNvCxnSpPr/>
          <p:nvPr/>
        </p:nvCxnSpPr>
        <p:spPr>
          <a:xfrm rot="16200000" flipV="1">
            <a:off x="4572000" y="4157668"/>
            <a:ext cx="1071570" cy="78581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79" name="Oval 78"/>
          <p:cNvSpPr/>
          <p:nvPr/>
        </p:nvSpPr>
        <p:spPr>
          <a:xfrm>
            <a:off x="176182" y="5715016"/>
            <a:ext cx="1985976" cy="928694"/>
          </a:xfrm>
          <a:prstGeom prst="ellipse">
            <a:avLst/>
          </a:prstGeom>
          <a:solidFill>
            <a:srgbClr val="FF0066"/>
          </a:solidFill>
        </p:spPr>
        <p:style>
          <a:lnRef idx="2">
            <a:schemeClr val="dk1"/>
          </a:lnRef>
          <a:fillRef idx="1">
            <a:schemeClr val="lt1"/>
          </a:fillRef>
          <a:effectRef idx="0">
            <a:schemeClr val="dk1"/>
          </a:effectRef>
          <a:fontRef idx="minor">
            <a:schemeClr val="dk1"/>
          </a:fontRef>
        </p:style>
        <p:txBody>
          <a:bodyPr rtlCol="0" anchor="ctr"/>
          <a:lstStyle/>
          <a:p>
            <a:pPr algn="ctr"/>
            <a:r>
              <a:rPr lang="en-GB" sz="1200" dirty="0" smtClean="0"/>
              <a:t>Waste Treatment &amp; Disposal</a:t>
            </a:r>
            <a:endParaRPr lang="en-GB" sz="1200" dirty="0"/>
          </a:p>
        </p:txBody>
      </p:sp>
      <p:cxnSp>
        <p:nvCxnSpPr>
          <p:cNvPr id="81" name="Straight Arrow Connector 80"/>
          <p:cNvCxnSpPr/>
          <p:nvPr/>
        </p:nvCxnSpPr>
        <p:spPr>
          <a:xfrm flipV="1">
            <a:off x="1462066" y="4010029"/>
            <a:ext cx="2428892" cy="1714512"/>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86" name="Straight Arrow Connector 85"/>
          <p:cNvCxnSpPr>
            <a:endCxn id="5" idx="4"/>
          </p:cNvCxnSpPr>
          <p:nvPr/>
        </p:nvCxnSpPr>
        <p:spPr>
          <a:xfrm rot="5400000" flipH="1" flipV="1">
            <a:off x="4143372" y="4143380"/>
            <a:ext cx="214314" cy="7143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91" name="Oval 90"/>
          <p:cNvSpPr/>
          <p:nvPr/>
        </p:nvSpPr>
        <p:spPr>
          <a:xfrm>
            <a:off x="3357554" y="5862631"/>
            <a:ext cx="1985976" cy="928694"/>
          </a:xfrm>
          <a:prstGeom prst="ellipse">
            <a:avLst/>
          </a:prstGeom>
          <a:solidFill>
            <a:srgbClr val="FF6600"/>
          </a:solidFill>
        </p:spPr>
        <p:style>
          <a:lnRef idx="2">
            <a:schemeClr val="dk1"/>
          </a:lnRef>
          <a:fillRef idx="1">
            <a:schemeClr val="lt1"/>
          </a:fillRef>
          <a:effectRef idx="0">
            <a:schemeClr val="dk1"/>
          </a:effectRef>
          <a:fontRef idx="minor">
            <a:schemeClr val="dk1"/>
          </a:fontRef>
        </p:style>
        <p:txBody>
          <a:bodyPr rtlCol="0" anchor="ctr"/>
          <a:lstStyle/>
          <a:p>
            <a:pPr algn="ctr"/>
            <a:r>
              <a:rPr lang="en-GB" sz="1200" dirty="0" smtClean="0"/>
              <a:t>Water Supply</a:t>
            </a:r>
            <a:endParaRPr lang="en-GB" sz="1200" dirty="0"/>
          </a:p>
        </p:txBody>
      </p:sp>
      <p:cxnSp>
        <p:nvCxnSpPr>
          <p:cNvPr id="93" name="Straight Arrow Connector 92"/>
          <p:cNvCxnSpPr/>
          <p:nvPr/>
        </p:nvCxnSpPr>
        <p:spPr>
          <a:xfrm rot="5400000" flipH="1" flipV="1">
            <a:off x="3714744" y="4857760"/>
            <a:ext cx="1857388" cy="142876"/>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45" name="Slide Number Placeholder 44"/>
          <p:cNvSpPr>
            <a:spLocks noGrp="1"/>
          </p:cNvSpPr>
          <p:nvPr>
            <p:ph type="sldNum" sz="quarter" idx="12"/>
          </p:nvPr>
        </p:nvSpPr>
        <p:spPr/>
        <p:txBody>
          <a:bodyPr/>
          <a:lstStyle/>
          <a:p>
            <a:fld id="{2C15A0EB-CB94-4446-B6AB-61D6DCDC50A3}" type="slidenum">
              <a:rPr lang="en-US" smtClean="0"/>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609600"/>
          </a:xfrm>
        </p:spPr>
        <p:txBody>
          <a:bodyPr>
            <a:noAutofit/>
          </a:bodyPr>
          <a:lstStyle/>
          <a:p>
            <a:pPr marL="542925" indent="-542925" algn="just">
              <a:buFont typeface="Wingdings" pitchFamily="2" charset="2"/>
              <a:buChar char="q"/>
            </a:pPr>
            <a:r>
              <a:rPr lang="en-GB" sz="2600" b="1" dirty="0" smtClean="0">
                <a:solidFill>
                  <a:schemeClr val="tx1"/>
                </a:solidFill>
              </a:rPr>
              <a:t>EIA Procedural Guideline And </a:t>
            </a:r>
            <a:r>
              <a:rPr lang="en-GB" sz="2600" b="1" dirty="0" err="1" smtClean="0">
                <a:solidFill>
                  <a:schemeClr val="tx1"/>
                </a:solidFill>
              </a:rPr>
              <a:t>Sectoral</a:t>
            </a:r>
            <a:r>
              <a:rPr lang="en-GB" sz="2600" b="1" dirty="0" smtClean="0">
                <a:solidFill>
                  <a:schemeClr val="tx1"/>
                </a:solidFill>
              </a:rPr>
              <a:t> Guidelines</a:t>
            </a:r>
            <a:endParaRPr lang="en-GB" sz="2600" b="1" dirty="0">
              <a:solidFill>
                <a:schemeClr val="tx1"/>
              </a:solidFill>
            </a:endParaRPr>
          </a:p>
        </p:txBody>
      </p:sp>
      <p:sp>
        <p:nvSpPr>
          <p:cNvPr id="3" name="Content Placeholder 2"/>
          <p:cNvSpPr>
            <a:spLocks noGrp="1"/>
          </p:cNvSpPr>
          <p:nvPr>
            <p:ph sz="quarter" idx="1"/>
          </p:nvPr>
        </p:nvSpPr>
        <p:spPr>
          <a:xfrm>
            <a:off x="304800" y="838200"/>
            <a:ext cx="8534400" cy="5791200"/>
          </a:xfrm>
        </p:spPr>
        <p:txBody>
          <a:bodyPr>
            <a:normAutofit fontScale="77500" lnSpcReduction="20000"/>
          </a:bodyPr>
          <a:lstStyle/>
          <a:p>
            <a:pPr marL="361950" indent="-361950" algn="just">
              <a:buClrTx/>
              <a:buFont typeface="Wingdings" pitchFamily="2" charset="2"/>
              <a:buChar char="Ø"/>
            </a:pPr>
            <a:r>
              <a:rPr lang="en-GB" dirty="0" smtClean="0"/>
              <a:t>EIA Procedural Guideline</a:t>
            </a:r>
          </a:p>
          <a:p>
            <a:pPr marL="809625" indent="-447675" algn="just">
              <a:buClrTx/>
              <a:buFontTx/>
              <a:buChar char="–"/>
            </a:pPr>
            <a:r>
              <a:rPr lang="en-GB" dirty="0" smtClean="0"/>
              <a:t>Steps to follow in the EIA process (Annex I of the Procedural Guideline)</a:t>
            </a:r>
          </a:p>
          <a:p>
            <a:pPr marL="361950" indent="-361950" algn="just">
              <a:buClrTx/>
              <a:buNone/>
            </a:pPr>
            <a:endParaRPr lang="en-GB" dirty="0" smtClean="0"/>
          </a:p>
          <a:p>
            <a:pPr marL="361950" indent="-361950" algn="just">
              <a:buClrTx/>
              <a:buFont typeface="Wingdings" pitchFamily="2" charset="2"/>
              <a:buChar char="Ø"/>
            </a:pPr>
            <a:r>
              <a:rPr lang="en-GB" dirty="0" err="1" smtClean="0"/>
              <a:t>Sectoral</a:t>
            </a:r>
            <a:r>
              <a:rPr lang="en-GB" dirty="0" smtClean="0"/>
              <a:t> Guidelines</a:t>
            </a:r>
          </a:p>
          <a:p>
            <a:pPr marL="809625" indent="-447675" algn="just">
              <a:buClrTx/>
              <a:buFontTx/>
              <a:buChar char="–"/>
            </a:pPr>
            <a:r>
              <a:rPr lang="en-GB" b="1" dirty="0" smtClean="0">
                <a:solidFill>
                  <a:srgbClr val="C00000"/>
                </a:solidFill>
              </a:rPr>
              <a:t>Oil &amp; Gas</a:t>
            </a:r>
            <a:r>
              <a:rPr lang="en-GB" dirty="0" smtClean="0"/>
              <a:t>, including petroleum refining, petrochemical industry pipelines, on-shore, offshore exploration and drilling etc;</a:t>
            </a:r>
          </a:p>
          <a:p>
            <a:pPr marL="809625" indent="-447675" algn="just">
              <a:buClrTx/>
              <a:buFontTx/>
              <a:buChar char="–"/>
            </a:pPr>
            <a:endParaRPr lang="en-GB" dirty="0" smtClean="0"/>
          </a:p>
          <a:p>
            <a:pPr marL="809625" indent="-447675" algn="just">
              <a:buClrTx/>
              <a:buFontTx/>
              <a:buChar char="–"/>
            </a:pPr>
            <a:r>
              <a:rPr lang="en-GB" b="1" dirty="0" smtClean="0">
                <a:solidFill>
                  <a:srgbClr val="C00000"/>
                </a:solidFill>
              </a:rPr>
              <a:t>Infrastructures</a:t>
            </a:r>
            <a:r>
              <a:rPr lang="en-GB" dirty="0" smtClean="0"/>
              <a:t> – including airports, construction, harbours, construction and expansion, railways, highways etc;</a:t>
            </a:r>
          </a:p>
          <a:p>
            <a:pPr marL="809625" indent="-447675" algn="just">
              <a:buClrTx/>
              <a:buFontTx/>
              <a:buChar char="–"/>
            </a:pPr>
            <a:endParaRPr lang="en-GB" dirty="0" smtClean="0"/>
          </a:p>
          <a:p>
            <a:pPr marL="809625" indent="-447675" algn="just">
              <a:buClrTx/>
              <a:buFontTx/>
              <a:buChar char="–"/>
            </a:pPr>
            <a:r>
              <a:rPr lang="en-GB" b="1" dirty="0" smtClean="0">
                <a:solidFill>
                  <a:srgbClr val="C00000"/>
                </a:solidFill>
              </a:rPr>
              <a:t>Industries</a:t>
            </a:r>
            <a:r>
              <a:rPr lang="en-GB" dirty="0" smtClean="0"/>
              <a:t> – including all other manufacturing industries, besides those in the oil and gas sector;</a:t>
            </a:r>
          </a:p>
          <a:p>
            <a:pPr marL="809625" indent="-447675" algn="just">
              <a:buClrTx/>
              <a:buFontTx/>
              <a:buChar char="–"/>
            </a:pPr>
            <a:endParaRPr lang="en-GB" dirty="0" smtClean="0"/>
          </a:p>
          <a:p>
            <a:pPr marL="809625" indent="-447675" algn="just">
              <a:buClrTx/>
              <a:buFontTx/>
              <a:buChar char="–"/>
            </a:pPr>
            <a:r>
              <a:rPr lang="en-GB" b="1" dirty="0" smtClean="0">
                <a:solidFill>
                  <a:srgbClr val="C00000"/>
                </a:solidFill>
              </a:rPr>
              <a:t>Agriculture</a:t>
            </a:r>
            <a:r>
              <a:rPr lang="en-GB" dirty="0" smtClean="0"/>
              <a:t> – all agricultural practices including land clearing, </a:t>
            </a:r>
            <a:r>
              <a:rPr lang="en-GB" dirty="0" err="1" smtClean="0"/>
              <a:t>aforestation</a:t>
            </a:r>
            <a:r>
              <a:rPr lang="en-GB" dirty="0" smtClean="0"/>
              <a:t> projects etc;</a:t>
            </a:r>
          </a:p>
          <a:p>
            <a:pPr marL="809625" indent="-447675" algn="just">
              <a:buClrTx/>
              <a:buFontTx/>
              <a:buChar char="–"/>
            </a:pPr>
            <a:endParaRPr lang="en-GB" dirty="0" smtClean="0"/>
          </a:p>
          <a:p>
            <a:pPr marL="809625" indent="-447675" algn="just">
              <a:buClrTx/>
              <a:buFontTx/>
              <a:buChar char="–"/>
            </a:pPr>
            <a:r>
              <a:rPr lang="en-GB" b="1" dirty="0" smtClean="0">
                <a:solidFill>
                  <a:srgbClr val="C00000"/>
                </a:solidFill>
              </a:rPr>
              <a:t>Mining</a:t>
            </a:r>
            <a:r>
              <a:rPr lang="en-GB" dirty="0" smtClean="0"/>
              <a:t> – including solid minerals prospecting and exploration.</a:t>
            </a:r>
          </a:p>
          <a:p>
            <a:pPr marL="809625" indent="-447675" algn="just">
              <a:buClrTx/>
              <a:buFontTx/>
              <a:buChar char="–"/>
            </a:pPr>
            <a:endParaRPr lang="en-GB" dirty="0" smtClean="0"/>
          </a:p>
          <a:p>
            <a:pPr marL="809625" indent="-447675" algn="just">
              <a:buClrTx/>
              <a:buFontTx/>
              <a:buChar char="–"/>
            </a:pPr>
            <a:endParaRPr lang="en-GB" dirty="0" smtClean="0"/>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i="1" dirty="0" smtClean="0"/>
          </a:p>
          <a:p>
            <a:pPr marL="361950" indent="-361950" algn="just">
              <a:buClrTx/>
              <a:buFont typeface="Wingdings" pitchFamily="2" charset="2"/>
              <a:buChar char="Ø"/>
            </a:pPr>
            <a:endParaRPr lang="en-GB" i="1" dirty="0" smtClean="0"/>
          </a:p>
          <a:p>
            <a:pPr marL="1520825" indent="-444500" algn="just">
              <a:buClrTx/>
              <a:buNone/>
            </a:pPr>
            <a:endParaRPr lang="en-GB" i="1" dirty="0" smtClean="0"/>
          </a:p>
          <a:p>
            <a:pPr marL="1520825" indent="-444500" algn="just">
              <a:buClrTx/>
              <a:buNone/>
            </a:pPr>
            <a:endParaRPr lang="en-GB" i="1" dirty="0"/>
          </a:p>
        </p:txBody>
      </p:sp>
      <p:sp>
        <p:nvSpPr>
          <p:cNvPr id="5" name="Slide Number Placeholder 4"/>
          <p:cNvSpPr>
            <a:spLocks noGrp="1"/>
          </p:cNvSpPr>
          <p:nvPr>
            <p:ph type="sldNum" sz="quarter" idx="12"/>
          </p:nvPr>
        </p:nvSpPr>
        <p:spPr/>
        <p:txBody>
          <a:bodyPr/>
          <a:lstStyle/>
          <a:p>
            <a:fld id="{2C15A0EB-CB94-4446-B6AB-61D6DCDC50A3}" type="slidenum">
              <a:rPr lang="en-US" smtClean="0"/>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685800"/>
          </a:xfrm>
        </p:spPr>
        <p:txBody>
          <a:bodyPr>
            <a:normAutofit/>
          </a:bodyPr>
          <a:lstStyle/>
          <a:p>
            <a:pPr marL="542925" indent="-542925" algn="just">
              <a:buFont typeface="Wingdings" pitchFamily="2" charset="2"/>
              <a:buChar char="q"/>
            </a:pPr>
            <a:r>
              <a:rPr lang="en-GB" sz="3200" b="1" dirty="0" smtClean="0">
                <a:solidFill>
                  <a:schemeClr val="tx1"/>
                </a:solidFill>
              </a:rPr>
              <a:t>Categorisation Of Study Activities</a:t>
            </a:r>
            <a:endParaRPr lang="en-GB" sz="3200" b="1" dirty="0">
              <a:solidFill>
                <a:schemeClr val="tx1"/>
              </a:solidFill>
            </a:endParaRPr>
          </a:p>
        </p:txBody>
      </p:sp>
      <p:sp>
        <p:nvSpPr>
          <p:cNvPr id="3" name="Content Placeholder 2"/>
          <p:cNvSpPr>
            <a:spLocks noGrp="1"/>
          </p:cNvSpPr>
          <p:nvPr>
            <p:ph sz="quarter" idx="1"/>
          </p:nvPr>
        </p:nvSpPr>
        <p:spPr>
          <a:xfrm>
            <a:off x="228600" y="914400"/>
            <a:ext cx="8686800" cy="5715000"/>
          </a:xfrm>
        </p:spPr>
        <p:txBody>
          <a:bodyPr>
            <a:normAutofit/>
          </a:bodyPr>
          <a:lstStyle/>
          <a:p>
            <a:pPr marL="361950" indent="-361950" algn="just">
              <a:buClrTx/>
              <a:buNone/>
            </a:pPr>
            <a:endParaRPr lang="en-GB" sz="1400" dirty="0" smtClean="0"/>
          </a:p>
          <a:p>
            <a:pPr marL="361950" indent="-361950" algn="just">
              <a:buClrTx/>
              <a:buFont typeface="Wingdings" pitchFamily="2" charset="2"/>
              <a:buChar char="Ø"/>
            </a:pPr>
            <a:r>
              <a:rPr lang="en-GB" sz="2800" dirty="0" smtClean="0"/>
              <a:t>Category 1 – full and mandatory EIA;</a:t>
            </a:r>
          </a:p>
          <a:p>
            <a:pPr marL="361950" indent="-361950" algn="just">
              <a:buClrTx/>
              <a:buFont typeface="Wingdings" pitchFamily="2" charset="2"/>
              <a:buChar char="Ø"/>
            </a:pPr>
            <a:endParaRPr lang="en-GB" sz="2800" dirty="0" smtClean="0"/>
          </a:p>
          <a:p>
            <a:pPr marL="361950" indent="-361950" algn="just">
              <a:buClrTx/>
              <a:buFont typeface="Wingdings" pitchFamily="2" charset="2"/>
              <a:buChar char="Ø"/>
            </a:pPr>
            <a:r>
              <a:rPr lang="en-GB" sz="2800" dirty="0" smtClean="0"/>
              <a:t>Category 2 – full EIA is not necessary unless the activity is within the Environmentally Sensitive Area;</a:t>
            </a:r>
          </a:p>
          <a:p>
            <a:pPr marL="361950" indent="-361950" algn="just">
              <a:buClrTx/>
              <a:buFont typeface="Wingdings" pitchFamily="2" charset="2"/>
              <a:buChar char="Ø"/>
            </a:pPr>
            <a:endParaRPr lang="en-GB" sz="2800" dirty="0" smtClean="0"/>
          </a:p>
          <a:p>
            <a:pPr marL="361950" indent="-361950" algn="just">
              <a:buClrTx/>
              <a:buFont typeface="Wingdings" pitchFamily="2" charset="2"/>
              <a:buChar char="Ø"/>
            </a:pPr>
            <a:r>
              <a:rPr lang="en-GB" sz="2800" dirty="0" smtClean="0"/>
              <a:t>Category 3 – activities having beneficial impacts on the environment;</a:t>
            </a:r>
          </a:p>
          <a:p>
            <a:pPr marL="361950" indent="-361950" algn="just">
              <a:buClrTx/>
              <a:buNone/>
            </a:pPr>
            <a:endParaRPr lang="en-GB" sz="2800" dirty="0" smtClean="0"/>
          </a:p>
          <a:p>
            <a:pPr marL="361950" indent="-361950" algn="just">
              <a:buClrTx/>
              <a:buFont typeface="Wingdings" pitchFamily="2" charset="2"/>
              <a:buChar char="Ø"/>
            </a:pPr>
            <a:r>
              <a:rPr lang="en-GB" sz="2800" dirty="0" smtClean="0"/>
              <a:t>Extent of EIA are thus determined either through listing or an initial environmental evaluation (IEE).</a:t>
            </a:r>
          </a:p>
          <a:p>
            <a:pPr marL="809625" indent="-447675" algn="just">
              <a:buClrTx/>
              <a:buFontTx/>
              <a:buChar char="–"/>
            </a:pPr>
            <a:endParaRPr lang="en-GB" dirty="0" smtClean="0"/>
          </a:p>
          <a:p>
            <a:pPr marL="809625" indent="-447675" algn="just">
              <a:buClrTx/>
              <a:buFontTx/>
              <a:buChar char="–"/>
            </a:pPr>
            <a:endParaRPr lang="en-GB" dirty="0" smtClean="0"/>
          </a:p>
          <a:p>
            <a:pPr marL="809625" indent="-447675" algn="just">
              <a:buClrTx/>
              <a:buFontTx/>
              <a:buChar char="–"/>
            </a:pPr>
            <a:endParaRPr lang="en-GB" dirty="0" smtClean="0"/>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endParaRPr lang="en-GB" i="1" dirty="0" smtClean="0"/>
          </a:p>
          <a:p>
            <a:pPr marL="361950" indent="-361950" algn="just">
              <a:buClrTx/>
              <a:buFont typeface="Wingdings" pitchFamily="2" charset="2"/>
              <a:buChar char="Ø"/>
            </a:pPr>
            <a:endParaRPr lang="en-GB" i="1" dirty="0" smtClean="0"/>
          </a:p>
          <a:p>
            <a:pPr marL="1520825" indent="-444500" algn="just">
              <a:buClrTx/>
              <a:buNone/>
            </a:pPr>
            <a:endParaRPr lang="en-GB" i="1" dirty="0" smtClean="0"/>
          </a:p>
          <a:p>
            <a:pPr marL="1520825" indent="-444500" algn="just">
              <a:buClrTx/>
              <a:buNone/>
            </a:pPr>
            <a:endParaRPr lang="en-GB" i="1" dirty="0"/>
          </a:p>
        </p:txBody>
      </p:sp>
      <p:sp>
        <p:nvSpPr>
          <p:cNvPr id="5" name="Slide Number Placeholder 4"/>
          <p:cNvSpPr>
            <a:spLocks noGrp="1"/>
          </p:cNvSpPr>
          <p:nvPr>
            <p:ph type="sldNum" sz="quarter" idx="12"/>
          </p:nvPr>
        </p:nvSpPr>
        <p:spPr/>
        <p:txBody>
          <a:bodyPr/>
          <a:lstStyle/>
          <a:p>
            <a:fld id="{2C15A0EB-CB94-4446-B6AB-61D6DCDC50A3}" type="slidenum">
              <a:rPr lang="en-US" smtClean="0"/>
              <a:pPr/>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55563"/>
            <a:ext cx="8072494" cy="511156"/>
          </a:xfrm>
        </p:spPr>
        <p:txBody>
          <a:bodyPr>
            <a:normAutofit fontScale="90000"/>
          </a:bodyPr>
          <a:lstStyle/>
          <a:p>
            <a:pPr marL="542925" indent="-542925" algn="just">
              <a:buFont typeface="Wingdings" pitchFamily="2" charset="2"/>
              <a:buChar char="q"/>
            </a:pPr>
            <a:r>
              <a:rPr lang="en-GB" sz="2800" dirty="0" smtClean="0">
                <a:solidFill>
                  <a:schemeClr val="tx1"/>
                </a:solidFill>
              </a:rPr>
              <a:t>The Categorisation</a:t>
            </a:r>
            <a:endParaRPr lang="en-GB" sz="2800" dirty="0">
              <a:solidFill>
                <a:schemeClr val="tx1"/>
              </a:solidFill>
            </a:endParaRPr>
          </a:p>
        </p:txBody>
      </p:sp>
      <p:graphicFrame>
        <p:nvGraphicFramePr>
          <p:cNvPr id="6" name="Table 5"/>
          <p:cNvGraphicFramePr>
            <a:graphicFrameLocks noGrp="1"/>
          </p:cNvGraphicFramePr>
          <p:nvPr/>
        </p:nvGraphicFramePr>
        <p:xfrm>
          <a:off x="500034" y="628633"/>
          <a:ext cx="3143273" cy="2560320"/>
        </p:xfrm>
        <a:graphic>
          <a:graphicData uri="http://schemas.openxmlformats.org/drawingml/2006/table">
            <a:tbl>
              <a:tblPr/>
              <a:tblGrid>
                <a:gridCol w="3143273"/>
              </a:tblGrid>
              <a:tr h="106204">
                <a:tc>
                  <a:txBody>
                    <a:bodyPr/>
                    <a:lstStyle/>
                    <a:p>
                      <a:pPr algn="just">
                        <a:spcAft>
                          <a:spcPts val="0"/>
                        </a:spcAft>
                      </a:pPr>
                      <a:r>
                        <a:rPr lang="en-GB" sz="800" dirty="0">
                          <a:latin typeface="Arial Narrow"/>
                          <a:ea typeface="Calibri"/>
                          <a:cs typeface="Times New Roman"/>
                        </a:rPr>
                        <a:t>Category 1</a:t>
                      </a:r>
                    </a:p>
                  </a:txBody>
                  <a:tcPr marL="65755" marR="657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17884">
                <a:tc>
                  <a:txBody>
                    <a:bodyPr/>
                    <a:lstStyle/>
                    <a:p>
                      <a:pPr algn="just">
                        <a:spcAft>
                          <a:spcPts val="0"/>
                        </a:spcAft>
                      </a:pPr>
                      <a:r>
                        <a:rPr lang="en-GB" sz="800" dirty="0">
                          <a:latin typeface="Arial Narrow"/>
                          <a:ea typeface="Calibri"/>
                          <a:cs typeface="Times New Roman"/>
                        </a:rPr>
                        <a:t>Agriculture Agro Allied</a:t>
                      </a:r>
                    </a:p>
                    <a:p>
                      <a:pPr algn="just">
                        <a:spcAft>
                          <a:spcPts val="0"/>
                        </a:spcAft>
                      </a:pPr>
                      <a:r>
                        <a:rPr lang="en-GB" sz="800" dirty="0">
                          <a:latin typeface="Arial Narrow"/>
                          <a:ea typeface="Calibri"/>
                          <a:cs typeface="Times New Roman"/>
                        </a:rPr>
                        <a:t>Fisheries</a:t>
                      </a:r>
                    </a:p>
                    <a:p>
                      <a:pPr algn="just">
                        <a:spcAft>
                          <a:spcPts val="0"/>
                        </a:spcAft>
                      </a:pPr>
                      <a:r>
                        <a:rPr lang="en-GB" sz="800" dirty="0">
                          <a:latin typeface="Arial Narrow"/>
                          <a:ea typeface="Calibri"/>
                          <a:cs typeface="Times New Roman"/>
                        </a:rPr>
                        <a:t>Forests</a:t>
                      </a:r>
                    </a:p>
                    <a:p>
                      <a:pPr algn="just">
                        <a:spcAft>
                          <a:spcPts val="0"/>
                        </a:spcAft>
                      </a:pPr>
                      <a:r>
                        <a:rPr lang="en-GB" sz="800" dirty="0">
                          <a:latin typeface="Arial Narrow"/>
                          <a:ea typeface="Calibri"/>
                          <a:cs typeface="Times New Roman"/>
                        </a:rPr>
                        <a:t>Industry (manufacturing  </a:t>
                      </a:r>
                      <a:endParaRPr lang="en-GB" sz="800" dirty="0" smtClean="0">
                        <a:latin typeface="Arial Narrow"/>
                        <a:ea typeface="Calibri"/>
                        <a:cs typeface="Times New Roman"/>
                      </a:endParaRPr>
                    </a:p>
                    <a:p>
                      <a:pPr algn="just">
                        <a:spcAft>
                          <a:spcPts val="0"/>
                        </a:spcAft>
                      </a:pPr>
                      <a:r>
                        <a:rPr lang="en-GB" sz="800" dirty="0" smtClean="0">
                          <a:latin typeface="Arial Narrow"/>
                          <a:ea typeface="Calibri"/>
                          <a:cs typeface="Times New Roman"/>
                        </a:rPr>
                        <a:t>Food </a:t>
                      </a:r>
                      <a:r>
                        <a:rPr lang="en-GB" sz="800" dirty="0">
                          <a:latin typeface="Arial Narrow"/>
                          <a:ea typeface="Calibri"/>
                          <a:cs typeface="Times New Roman"/>
                        </a:rPr>
                        <a:t>Beverages and Tobacco Processing)</a:t>
                      </a:r>
                    </a:p>
                    <a:p>
                      <a:pPr algn="just">
                        <a:spcAft>
                          <a:spcPts val="0"/>
                        </a:spcAft>
                      </a:pPr>
                      <a:r>
                        <a:rPr lang="en-GB" sz="800" dirty="0">
                          <a:latin typeface="Arial Narrow"/>
                          <a:ea typeface="Calibri"/>
                          <a:cs typeface="Times New Roman"/>
                        </a:rPr>
                        <a:t>Infrastructure</a:t>
                      </a:r>
                    </a:p>
                    <a:p>
                      <a:pPr algn="just">
                        <a:spcAft>
                          <a:spcPts val="0"/>
                        </a:spcAft>
                      </a:pPr>
                      <a:r>
                        <a:rPr lang="en-GB" sz="800" dirty="0">
                          <a:latin typeface="Arial Narrow"/>
                          <a:ea typeface="Calibri"/>
                          <a:cs typeface="Times New Roman"/>
                        </a:rPr>
                        <a:t>Ports</a:t>
                      </a:r>
                    </a:p>
                    <a:p>
                      <a:pPr algn="just">
                        <a:spcAft>
                          <a:spcPts val="0"/>
                        </a:spcAft>
                      </a:pPr>
                      <a:r>
                        <a:rPr lang="en-GB" sz="800" dirty="0">
                          <a:latin typeface="Arial Narrow"/>
                          <a:ea typeface="Calibri"/>
                          <a:cs typeface="Times New Roman"/>
                        </a:rPr>
                        <a:t>Housing</a:t>
                      </a:r>
                    </a:p>
                    <a:p>
                      <a:pPr algn="just">
                        <a:spcAft>
                          <a:spcPts val="0"/>
                        </a:spcAft>
                      </a:pPr>
                      <a:r>
                        <a:rPr lang="en-GB" sz="800" dirty="0">
                          <a:latin typeface="Arial Narrow"/>
                          <a:ea typeface="Calibri"/>
                          <a:cs typeface="Times New Roman"/>
                        </a:rPr>
                        <a:t>Airport</a:t>
                      </a:r>
                    </a:p>
                    <a:p>
                      <a:pPr algn="just">
                        <a:spcAft>
                          <a:spcPts val="0"/>
                        </a:spcAft>
                      </a:pPr>
                      <a:r>
                        <a:rPr lang="en-GB" sz="800" dirty="0">
                          <a:latin typeface="Arial Narrow"/>
                          <a:ea typeface="Calibri"/>
                          <a:cs typeface="Times New Roman"/>
                        </a:rPr>
                        <a:t>Drainage and Irrigation</a:t>
                      </a:r>
                    </a:p>
                    <a:p>
                      <a:pPr algn="just">
                        <a:spcAft>
                          <a:spcPts val="0"/>
                        </a:spcAft>
                      </a:pPr>
                      <a:r>
                        <a:rPr lang="en-GB" sz="800" dirty="0">
                          <a:latin typeface="Arial Narrow"/>
                          <a:ea typeface="Calibri"/>
                          <a:cs typeface="Times New Roman"/>
                        </a:rPr>
                        <a:t>Railway</a:t>
                      </a:r>
                    </a:p>
                    <a:p>
                      <a:pPr algn="just">
                        <a:spcAft>
                          <a:spcPts val="0"/>
                        </a:spcAft>
                      </a:pPr>
                      <a:r>
                        <a:rPr lang="en-GB" sz="800" dirty="0">
                          <a:latin typeface="Arial Narrow"/>
                          <a:ea typeface="Calibri"/>
                          <a:cs typeface="Times New Roman"/>
                        </a:rPr>
                        <a:t>Resort &amp; Recreational Development</a:t>
                      </a:r>
                    </a:p>
                    <a:p>
                      <a:pPr algn="just">
                        <a:spcAft>
                          <a:spcPts val="0"/>
                        </a:spcAft>
                      </a:pPr>
                      <a:r>
                        <a:rPr lang="en-GB" sz="800" dirty="0">
                          <a:latin typeface="Arial Narrow"/>
                          <a:ea typeface="Calibri"/>
                          <a:cs typeface="Times New Roman"/>
                        </a:rPr>
                        <a:t>Power Generation </a:t>
                      </a:r>
                    </a:p>
                    <a:p>
                      <a:pPr algn="just">
                        <a:spcAft>
                          <a:spcPts val="0"/>
                        </a:spcAft>
                      </a:pPr>
                      <a:r>
                        <a:rPr lang="en-GB" sz="800" dirty="0">
                          <a:latin typeface="Arial Narrow"/>
                          <a:ea typeface="Calibri"/>
                          <a:cs typeface="Times New Roman"/>
                        </a:rPr>
                        <a:t>Petroleum</a:t>
                      </a:r>
                    </a:p>
                    <a:p>
                      <a:pPr algn="just">
                        <a:spcAft>
                          <a:spcPts val="0"/>
                        </a:spcAft>
                      </a:pPr>
                      <a:r>
                        <a:rPr lang="en-GB" sz="800" dirty="0">
                          <a:latin typeface="Arial Narrow"/>
                          <a:ea typeface="Calibri"/>
                          <a:cs typeface="Times New Roman"/>
                        </a:rPr>
                        <a:t>Mining </a:t>
                      </a:r>
                    </a:p>
                    <a:p>
                      <a:pPr algn="just">
                        <a:spcAft>
                          <a:spcPts val="0"/>
                        </a:spcAft>
                      </a:pPr>
                      <a:r>
                        <a:rPr lang="en-GB" sz="800" dirty="0">
                          <a:latin typeface="Arial Narrow"/>
                          <a:ea typeface="Calibri"/>
                          <a:cs typeface="Times New Roman"/>
                        </a:rPr>
                        <a:t>Quarries</a:t>
                      </a:r>
                    </a:p>
                    <a:p>
                      <a:pPr algn="just">
                        <a:spcAft>
                          <a:spcPts val="0"/>
                        </a:spcAft>
                      </a:pPr>
                      <a:r>
                        <a:rPr lang="en-GB" sz="800" dirty="0">
                          <a:latin typeface="Arial Narrow"/>
                          <a:ea typeface="Calibri"/>
                          <a:cs typeface="Times New Roman"/>
                        </a:rPr>
                        <a:t>Waste Treatment and Disposal</a:t>
                      </a:r>
                    </a:p>
                    <a:p>
                      <a:pPr algn="just">
                        <a:spcAft>
                          <a:spcPts val="0"/>
                        </a:spcAft>
                      </a:pPr>
                      <a:r>
                        <a:rPr lang="en-GB" sz="800" dirty="0">
                          <a:latin typeface="Arial Narrow"/>
                          <a:ea typeface="Calibri"/>
                          <a:cs typeface="Times New Roman"/>
                        </a:rPr>
                        <a:t>Water Supply</a:t>
                      </a:r>
                    </a:p>
                    <a:p>
                      <a:pPr algn="just">
                        <a:spcAft>
                          <a:spcPts val="0"/>
                        </a:spcAft>
                      </a:pPr>
                      <a:r>
                        <a:rPr lang="en-GB" sz="800" dirty="0">
                          <a:latin typeface="Arial Narrow"/>
                          <a:ea typeface="Calibri"/>
                          <a:cs typeface="Times New Roman"/>
                        </a:rPr>
                        <a:t>Land Reclamation </a:t>
                      </a:r>
                    </a:p>
                    <a:p>
                      <a:pPr algn="just">
                        <a:spcAft>
                          <a:spcPts val="0"/>
                        </a:spcAft>
                      </a:pPr>
                      <a:r>
                        <a:rPr lang="en-GB" sz="800" dirty="0">
                          <a:latin typeface="Arial Narrow"/>
                          <a:ea typeface="Calibri"/>
                          <a:cs typeface="Times New Roman"/>
                        </a:rPr>
                        <a:t>Brewery </a:t>
                      </a:r>
                    </a:p>
                  </a:txBody>
                  <a:tcPr marL="65755" marR="657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7" name="Table 6"/>
          <p:cNvGraphicFramePr>
            <a:graphicFrameLocks noGrp="1"/>
          </p:cNvGraphicFramePr>
          <p:nvPr/>
        </p:nvGraphicFramePr>
        <p:xfrm>
          <a:off x="476222" y="3228975"/>
          <a:ext cx="3214710" cy="2415793"/>
        </p:xfrm>
        <a:graphic>
          <a:graphicData uri="http://schemas.openxmlformats.org/drawingml/2006/table">
            <a:tbl>
              <a:tblPr/>
              <a:tblGrid>
                <a:gridCol w="3214710"/>
              </a:tblGrid>
              <a:tr h="120730">
                <a:tc>
                  <a:txBody>
                    <a:bodyPr/>
                    <a:lstStyle/>
                    <a:p>
                      <a:pPr algn="just">
                        <a:spcAft>
                          <a:spcPts val="0"/>
                        </a:spcAft>
                      </a:pPr>
                      <a:r>
                        <a:rPr lang="en-GB" sz="800" dirty="0">
                          <a:latin typeface="Arial Narrow"/>
                          <a:ea typeface="Calibri"/>
                          <a:cs typeface="Times New Roman"/>
                        </a:rPr>
                        <a:t>Category 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93873">
                <a:tc>
                  <a:txBody>
                    <a:bodyPr/>
                    <a:lstStyle/>
                    <a:p>
                      <a:pPr algn="just">
                        <a:spcAft>
                          <a:spcPts val="0"/>
                        </a:spcAft>
                      </a:pPr>
                      <a:r>
                        <a:rPr lang="en-GB" sz="800" b="1" u="sng" dirty="0">
                          <a:solidFill>
                            <a:srgbClr val="C00000"/>
                          </a:solidFill>
                          <a:latin typeface="Arial Narrow"/>
                          <a:ea typeface="Calibri"/>
                          <a:cs typeface="Times New Roman"/>
                        </a:rPr>
                        <a:t>Agriculture and Rural Development</a:t>
                      </a:r>
                    </a:p>
                    <a:p>
                      <a:pPr algn="just">
                        <a:spcAft>
                          <a:spcPts val="0"/>
                        </a:spcAft>
                      </a:pPr>
                      <a:r>
                        <a:rPr lang="en-GB" sz="800" dirty="0">
                          <a:latin typeface="Arial Narrow"/>
                          <a:ea typeface="Calibri"/>
                          <a:cs typeface="Times New Roman"/>
                        </a:rPr>
                        <a:t>Any restoration/</a:t>
                      </a:r>
                      <a:r>
                        <a:rPr lang="en-GB" sz="800" dirty="0" err="1">
                          <a:latin typeface="Arial Narrow"/>
                          <a:ea typeface="Calibri"/>
                          <a:cs typeface="Times New Roman"/>
                        </a:rPr>
                        <a:t>afforestation</a:t>
                      </a:r>
                      <a:r>
                        <a:rPr lang="en-GB" sz="800" dirty="0">
                          <a:latin typeface="Arial Narrow"/>
                          <a:ea typeface="Calibri"/>
                          <a:cs typeface="Times New Roman"/>
                        </a:rPr>
                        <a:t> project </a:t>
                      </a:r>
                    </a:p>
                    <a:p>
                      <a:pPr algn="just">
                        <a:spcAft>
                          <a:spcPts val="0"/>
                        </a:spcAft>
                      </a:pPr>
                      <a:r>
                        <a:rPr lang="en-GB" sz="800" dirty="0">
                          <a:latin typeface="Arial Narrow"/>
                          <a:ea typeface="Calibri"/>
                          <a:cs typeface="Times New Roman"/>
                        </a:rPr>
                        <a:t>Small scale irrigation and drainage </a:t>
                      </a:r>
                    </a:p>
                    <a:p>
                      <a:pPr algn="just">
                        <a:spcAft>
                          <a:spcPts val="0"/>
                        </a:spcAft>
                      </a:pPr>
                      <a:r>
                        <a:rPr lang="en-GB" sz="800" dirty="0">
                          <a:latin typeface="Arial Narrow"/>
                          <a:ea typeface="Calibri"/>
                          <a:cs typeface="Times New Roman"/>
                        </a:rPr>
                        <a:t>Small scale agriculture/</a:t>
                      </a:r>
                      <a:r>
                        <a:rPr lang="en-GB" sz="800" dirty="0" err="1">
                          <a:latin typeface="Arial Narrow"/>
                          <a:ea typeface="Calibri"/>
                          <a:cs typeface="Times New Roman"/>
                        </a:rPr>
                        <a:t>manculture</a:t>
                      </a:r>
                      <a:endParaRPr lang="en-GB" sz="800" dirty="0">
                        <a:latin typeface="Arial Narrow"/>
                        <a:ea typeface="Calibri"/>
                        <a:cs typeface="Times New Roman"/>
                      </a:endParaRPr>
                    </a:p>
                    <a:p>
                      <a:pPr algn="just">
                        <a:spcAft>
                          <a:spcPts val="0"/>
                        </a:spcAft>
                      </a:pPr>
                      <a:r>
                        <a:rPr lang="en-GB" sz="800" dirty="0">
                          <a:latin typeface="Arial Narrow"/>
                          <a:ea typeface="Calibri"/>
                          <a:cs typeface="Times New Roman"/>
                        </a:rPr>
                        <a:t>Saw milling/Wood logging </a:t>
                      </a:r>
                    </a:p>
                    <a:p>
                      <a:pPr algn="just">
                        <a:spcAft>
                          <a:spcPts val="0"/>
                        </a:spcAft>
                      </a:pPr>
                      <a:r>
                        <a:rPr lang="en-GB" sz="800" dirty="0">
                          <a:latin typeface="Arial Narrow"/>
                          <a:ea typeface="Calibri"/>
                          <a:cs typeface="Times New Roman"/>
                        </a:rPr>
                        <a:t>Rubber processing </a:t>
                      </a:r>
                    </a:p>
                    <a:p>
                      <a:pPr algn="just">
                        <a:spcAft>
                          <a:spcPts val="0"/>
                        </a:spcAft>
                      </a:pPr>
                      <a:r>
                        <a:rPr lang="en-GB" sz="800" dirty="0">
                          <a:latin typeface="Arial Narrow"/>
                          <a:ea typeface="Calibri"/>
                          <a:cs typeface="Times New Roman"/>
                        </a:rPr>
                        <a:t>Any fish processing </a:t>
                      </a:r>
                    </a:p>
                    <a:p>
                      <a:pPr algn="just">
                        <a:spcAft>
                          <a:spcPts val="0"/>
                        </a:spcAft>
                      </a:pPr>
                      <a:r>
                        <a:rPr lang="en-GB" sz="800" dirty="0">
                          <a:latin typeface="Arial Narrow"/>
                          <a:ea typeface="Calibri"/>
                          <a:cs typeface="Times New Roman"/>
                        </a:rPr>
                        <a:t>Any other agro – allied </a:t>
                      </a:r>
                    </a:p>
                    <a:p>
                      <a:pPr algn="just">
                        <a:spcAft>
                          <a:spcPts val="0"/>
                        </a:spcAft>
                      </a:pPr>
                      <a:r>
                        <a:rPr lang="en-GB" sz="800" b="1" u="sng" dirty="0" smtClean="0">
                          <a:solidFill>
                            <a:srgbClr val="C00000"/>
                          </a:solidFill>
                          <a:latin typeface="Arial Narrow"/>
                          <a:ea typeface="Calibri"/>
                          <a:cs typeface="Times New Roman"/>
                        </a:rPr>
                        <a:t>Industry and Infrastructure </a:t>
                      </a:r>
                    </a:p>
                    <a:p>
                      <a:pPr algn="just">
                        <a:spcAft>
                          <a:spcPts val="0"/>
                        </a:spcAft>
                      </a:pPr>
                      <a:r>
                        <a:rPr lang="en-GB" sz="800" dirty="0" smtClean="0">
                          <a:latin typeface="Arial Narrow"/>
                          <a:ea typeface="Calibri"/>
                          <a:cs typeface="Times New Roman"/>
                        </a:rPr>
                        <a:t>Mini hydro power development </a:t>
                      </a:r>
                    </a:p>
                    <a:p>
                      <a:pPr algn="just">
                        <a:spcAft>
                          <a:spcPts val="0"/>
                        </a:spcAft>
                      </a:pPr>
                      <a:r>
                        <a:rPr lang="en-GB" sz="800" dirty="0" smtClean="0">
                          <a:latin typeface="Arial Narrow"/>
                          <a:ea typeface="Calibri"/>
                          <a:cs typeface="Times New Roman"/>
                        </a:rPr>
                        <a:t>Any </a:t>
                      </a:r>
                      <a:r>
                        <a:rPr lang="en-GB" sz="800" dirty="0">
                          <a:latin typeface="Arial Narrow"/>
                          <a:ea typeface="Calibri"/>
                          <a:cs typeface="Times New Roman"/>
                        </a:rPr>
                        <a:t>small scale industry development e.g. textile chemical industries</a:t>
                      </a:r>
                    </a:p>
                    <a:p>
                      <a:pPr algn="just">
                        <a:spcAft>
                          <a:spcPts val="0"/>
                        </a:spcAft>
                      </a:pPr>
                      <a:r>
                        <a:rPr lang="en-GB" sz="800" dirty="0">
                          <a:latin typeface="Arial Narrow"/>
                          <a:ea typeface="Calibri"/>
                          <a:cs typeface="Times New Roman"/>
                        </a:rPr>
                        <a:t>Small scale power transmission </a:t>
                      </a:r>
                    </a:p>
                    <a:p>
                      <a:pPr algn="just">
                        <a:spcAft>
                          <a:spcPts val="0"/>
                        </a:spcAft>
                      </a:pPr>
                      <a:r>
                        <a:rPr lang="en-GB" sz="800" dirty="0">
                          <a:latin typeface="Arial Narrow"/>
                          <a:ea typeface="Calibri"/>
                          <a:cs typeface="Times New Roman"/>
                        </a:rPr>
                        <a:t>Any renewable energy development</a:t>
                      </a:r>
                    </a:p>
                    <a:p>
                      <a:pPr algn="just">
                        <a:spcAft>
                          <a:spcPts val="0"/>
                        </a:spcAft>
                      </a:pPr>
                      <a:r>
                        <a:rPr lang="en-GB" sz="800" dirty="0">
                          <a:latin typeface="Arial Narrow"/>
                          <a:ea typeface="Calibri"/>
                          <a:cs typeface="Times New Roman"/>
                        </a:rPr>
                        <a:t>Telecommunication facilities</a:t>
                      </a:r>
                    </a:p>
                    <a:p>
                      <a:pPr algn="just">
                        <a:spcAft>
                          <a:spcPts val="0"/>
                        </a:spcAft>
                      </a:pPr>
                      <a:r>
                        <a:rPr lang="en-GB" sz="800" dirty="0">
                          <a:latin typeface="Arial Narrow"/>
                          <a:ea typeface="Calibri"/>
                          <a:cs typeface="Times New Roman"/>
                        </a:rPr>
                        <a:t>Rural water supply &amp; sanitation </a:t>
                      </a:r>
                    </a:p>
                    <a:p>
                      <a:pPr algn="just">
                        <a:spcAft>
                          <a:spcPts val="0"/>
                        </a:spcAft>
                      </a:pPr>
                      <a:r>
                        <a:rPr lang="en-GB" sz="800" dirty="0">
                          <a:latin typeface="Arial Narrow"/>
                          <a:ea typeface="Calibri"/>
                          <a:cs typeface="Times New Roman"/>
                        </a:rPr>
                        <a:t>Public facilities (Hospital, Schools, Housing)</a:t>
                      </a:r>
                    </a:p>
                    <a:p>
                      <a:pPr algn="just">
                        <a:spcAft>
                          <a:spcPts val="0"/>
                        </a:spcAft>
                      </a:pPr>
                      <a:r>
                        <a:rPr lang="en-GB" sz="800" dirty="0">
                          <a:latin typeface="Arial Narrow"/>
                          <a:ea typeface="Calibri"/>
                          <a:cs typeface="Times New Roman"/>
                        </a:rPr>
                        <a:t>Road rehabilitation </a:t>
                      </a:r>
                    </a:p>
                    <a:p>
                      <a:pPr algn="just">
                        <a:spcAft>
                          <a:spcPts val="0"/>
                        </a:spcAft>
                      </a:pPr>
                      <a:r>
                        <a:rPr lang="en-GB" sz="800" dirty="0">
                          <a:latin typeface="Arial Narrow"/>
                          <a:ea typeface="Calibri"/>
                          <a:cs typeface="Times New Roman"/>
                        </a:rPr>
                        <a:t>Any form </a:t>
                      </a:r>
                      <a:r>
                        <a:rPr lang="en-GB" sz="800" dirty="0" smtClean="0">
                          <a:latin typeface="Arial Narrow"/>
                          <a:ea typeface="Calibri"/>
                          <a:cs typeface="Times New Roman"/>
                        </a:rPr>
                        <a:t>of </a:t>
                      </a:r>
                      <a:r>
                        <a:rPr lang="en-GB" sz="800" dirty="0">
                          <a:latin typeface="Arial Narrow"/>
                          <a:ea typeface="Calibri"/>
                          <a:cs typeface="Times New Roman"/>
                        </a:rPr>
                        <a:t>quarry or mining.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8" name="Table 7"/>
          <p:cNvGraphicFramePr>
            <a:graphicFrameLocks noGrp="1"/>
          </p:cNvGraphicFramePr>
          <p:nvPr/>
        </p:nvGraphicFramePr>
        <p:xfrm>
          <a:off x="495272" y="5788347"/>
          <a:ext cx="3219472" cy="974403"/>
        </p:xfrm>
        <a:graphic>
          <a:graphicData uri="http://schemas.openxmlformats.org/drawingml/2006/table">
            <a:tbl>
              <a:tblPr/>
              <a:tblGrid>
                <a:gridCol w="3219472"/>
              </a:tblGrid>
              <a:tr h="183730">
                <a:tc>
                  <a:txBody>
                    <a:bodyPr/>
                    <a:lstStyle/>
                    <a:p>
                      <a:pPr algn="just">
                        <a:spcAft>
                          <a:spcPts val="0"/>
                        </a:spcAft>
                      </a:pPr>
                      <a:r>
                        <a:rPr lang="en-GB" sz="800" dirty="0">
                          <a:latin typeface="Arial Narrow"/>
                          <a:ea typeface="Calibri"/>
                          <a:cs typeface="Times New Roman"/>
                        </a:rPr>
                        <a:t>Category 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90673">
                <a:tc>
                  <a:txBody>
                    <a:bodyPr/>
                    <a:lstStyle/>
                    <a:p>
                      <a:pPr algn="just">
                        <a:spcAft>
                          <a:spcPts val="0"/>
                        </a:spcAft>
                      </a:pPr>
                      <a:r>
                        <a:rPr lang="en-GB" sz="800" dirty="0" smtClean="0">
                          <a:latin typeface="Arial Narrow"/>
                          <a:ea typeface="Calibri"/>
                          <a:cs typeface="Times New Roman"/>
                        </a:rPr>
                        <a:t>Institutional </a:t>
                      </a:r>
                      <a:r>
                        <a:rPr lang="en-GB" sz="800" dirty="0">
                          <a:latin typeface="Arial Narrow"/>
                          <a:ea typeface="Calibri"/>
                          <a:cs typeface="Times New Roman"/>
                        </a:rPr>
                        <a:t>development </a:t>
                      </a:r>
                    </a:p>
                    <a:p>
                      <a:pPr algn="just">
                        <a:spcAft>
                          <a:spcPts val="0"/>
                        </a:spcAft>
                      </a:pPr>
                      <a:r>
                        <a:rPr lang="en-GB" sz="800" dirty="0">
                          <a:latin typeface="Arial Narrow"/>
                          <a:ea typeface="Calibri"/>
                          <a:cs typeface="Times New Roman"/>
                        </a:rPr>
                        <a:t>Health programmes</a:t>
                      </a:r>
                    </a:p>
                    <a:p>
                      <a:pPr algn="just">
                        <a:spcAft>
                          <a:spcPts val="0"/>
                        </a:spcAft>
                      </a:pPr>
                      <a:r>
                        <a:rPr lang="en-GB" sz="800" dirty="0">
                          <a:latin typeface="Arial Narrow"/>
                          <a:ea typeface="Calibri"/>
                          <a:cs typeface="Times New Roman"/>
                        </a:rPr>
                        <a:t>Family planning programmes</a:t>
                      </a:r>
                    </a:p>
                    <a:p>
                      <a:pPr algn="just">
                        <a:spcAft>
                          <a:spcPts val="0"/>
                        </a:spcAft>
                      </a:pPr>
                      <a:r>
                        <a:rPr lang="en-GB" sz="800" dirty="0">
                          <a:latin typeface="Arial Narrow"/>
                          <a:ea typeface="Calibri"/>
                          <a:cs typeface="Times New Roman"/>
                        </a:rPr>
                        <a:t>Nutritional programmes</a:t>
                      </a:r>
                    </a:p>
                    <a:p>
                      <a:pPr algn="just">
                        <a:spcAft>
                          <a:spcPts val="0"/>
                        </a:spcAft>
                      </a:pPr>
                      <a:r>
                        <a:rPr lang="en-GB" sz="800" dirty="0">
                          <a:latin typeface="Arial Narrow"/>
                          <a:ea typeface="Calibri"/>
                          <a:cs typeface="Times New Roman"/>
                        </a:rPr>
                        <a:t>Educational programmes</a:t>
                      </a:r>
                    </a:p>
                    <a:p>
                      <a:pPr algn="just">
                        <a:spcAft>
                          <a:spcPts val="0"/>
                        </a:spcAft>
                      </a:pPr>
                      <a:r>
                        <a:rPr lang="en-GB" sz="800" dirty="0">
                          <a:latin typeface="Arial Narrow"/>
                          <a:ea typeface="Calibri"/>
                          <a:cs typeface="Times New Roman"/>
                        </a:rPr>
                        <a:t>Environmental awareness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9" name="Table 8"/>
          <p:cNvGraphicFramePr>
            <a:graphicFrameLocks noGrp="1"/>
          </p:cNvGraphicFramePr>
          <p:nvPr/>
        </p:nvGraphicFramePr>
        <p:xfrm>
          <a:off x="4929190" y="1643050"/>
          <a:ext cx="3643338" cy="1928826"/>
        </p:xfrm>
        <a:graphic>
          <a:graphicData uri="http://schemas.openxmlformats.org/drawingml/2006/table">
            <a:tbl>
              <a:tblPr/>
              <a:tblGrid>
                <a:gridCol w="3643338"/>
              </a:tblGrid>
              <a:tr h="1928826">
                <a:tc>
                  <a:txBody>
                    <a:bodyPr/>
                    <a:lstStyle/>
                    <a:p>
                      <a:pPr algn="just">
                        <a:spcAft>
                          <a:spcPts val="0"/>
                        </a:spcAft>
                      </a:pPr>
                      <a:r>
                        <a:rPr lang="en-GB" sz="900" dirty="0">
                          <a:latin typeface="Arial Narrow"/>
                          <a:ea typeface="Calibri"/>
                          <a:cs typeface="Times New Roman"/>
                        </a:rPr>
                        <a:t>Environmentally Sensitive Areas</a:t>
                      </a:r>
                    </a:p>
                    <a:p>
                      <a:pPr algn="just">
                        <a:spcAft>
                          <a:spcPts val="0"/>
                        </a:spcAft>
                      </a:pPr>
                      <a:r>
                        <a:rPr lang="en-GB" sz="900" dirty="0">
                          <a:latin typeface="Arial Narrow"/>
                          <a:ea typeface="Calibri"/>
                          <a:cs typeface="Times New Roman"/>
                        </a:rPr>
                        <a:t>Coral reefs</a:t>
                      </a:r>
                    </a:p>
                    <a:p>
                      <a:pPr algn="just">
                        <a:spcAft>
                          <a:spcPts val="0"/>
                        </a:spcAft>
                      </a:pPr>
                      <a:r>
                        <a:rPr lang="en-GB" sz="900" dirty="0">
                          <a:latin typeface="Arial Narrow"/>
                          <a:ea typeface="Calibri"/>
                          <a:cs typeface="Times New Roman"/>
                        </a:rPr>
                        <a:t>Mangrove swamps</a:t>
                      </a:r>
                    </a:p>
                    <a:p>
                      <a:pPr algn="just">
                        <a:spcAft>
                          <a:spcPts val="0"/>
                        </a:spcAft>
                      </a:pPr>
                      <a:r>
                        <a:rPr lang="en-GB" sz="900" dirty="0">
                          <a:latin typeface="Arial Narrow"/>
                          <a:ea typeface="Calibri"/>
                          <a:cs typeface="Times New Roman"/>
                        </a:rPr>
                        <a:t>Small Island </a:t>
                      </a:r>
                    </a:p>
                    <a:p>
                      <a:pPr algn="just">
                        <a:spcAft>
                          <a:spcPts val="0"/>
                        </a:spcAft>
                      </a:pPr>
                      <a:r>
                        <a:rPr lang="en-GB" sz="900" dirty="0">
                          <a:latin typeface="Arial Narrow"/>
                          <a:ea typeface="Calibri"/>
                          <a:cs typeface="Times New Roman"/>
                        </a:rPr>
                        <a:t>Tropical rainforests areas with erosion prone soils</a:t>
                      </a:r>
                    </a:p>
                    <a:p>
                      <a:pPr algn="just">
                        <a:spcAft>
                          <a:spcPts val="0"/>
                        </a:spcAft>
                      </a:pPr>
                      <a:r>
                        <a:rPr lang="en-GB" sz="900" dirty="0">
                          <a:latin typeface="Arial Narrow"/>
                          <a:ea typeface="Calibri"/>
                          <a:cs typeface="Times New Roman"/>
                        </a:rPr>
                        <a:t>Mountain slopes area prone to desertification </a:t>
                      </a:r>
                    </a:p>
                    <a:p>
                      <a:pPr algn="just">
                        <a:spcAft>
                          <a:spcPts val="0"/>
                        </a:spcAft>
                      </a:pPr>
                      <a:r>
                        <a:rPr lang="en-GB" sz="900" dirty="0">
                          <a:latin typeface="Arial Narrow"/>
                          <a:ea typeface="Calibri"/>
                          <a:cs typeface="Times New Roman"/>
                        </a:rPr>
                        <a:t>Natural conservation areas</a:t>
                      </a:r>
                    </a:p>
                    <a:p>
                      <a:pPr algn="just">
                        <a:spcAft>
                          <a:spcPts val="0"/>
                        </a:spcAft>
                      </a:pPr>
                      <a:r>
                        <a:rPr lang="en-GB" sz="900" dirty="0">
                          <a:latin typeface="Arial Narrow"/>
                          <a:ea typeface="Calibri"/>
                          <a:cs typeface="Times New Roman"/>
                        </a:rPr>
                        <a:t>Wetlands of natural or international importance</a:t>
                      </a:r>
                    </a:p>
                    <a:p>
                      <a:pPr algn="just">
                        <a:spcAft>
                          <a:spcPts val="0"/>
                        </a:spcAft>
                      </a:pPr>
                      <a:r>
                        <a:rPr lang="en-GB" sz="900" dirty="0">
                          <a:latin typeface="Arial Narrow"/>
                          <a:ea typeface="Calibri"/>
                          <a:cs typeface="Times New Roman"/>
                        </a:rPr>
                        <a:t>Areas with protected/endangered species</a:t>
                      </a:r>
                    </a:p>
                    <a:p>
                      <a:pPr algn="just">
                        <a:spcAft>
                          <a:spcPts val="0"/>
                        </a:spcAft>
                      </a:pPr>
                      <a:r>
                        <a:rPr lang="en-GB" sz="900" dirty="0">
                          <a:latin typeface="Arial Narrow"/>
                          <a:ea typeface="Calibri"/>
                          <a:cs typeface="Times New Roman"/>
                        </a:rPr>
                        <a:t>Areas of unique scenery</a:t>
                      </a:r>
                    </a:p>
                    <a:p>
                      <a:pPr algn="just">
                        <a:spcAft>
                          <a:spcPts val="0"/>
                        </a:spcAft>
                      </a:pPr>
                      <a:r>
                        <a:rPr lang="en-GB" sz="900" dirty="0">
                          <a:latin typeface="Arial Narrow"/>
                          <a:ea typeface="Calibri"/>
                          <a:cs typeface="Times New Roman"/>
                        </a:rPr>
                        <a:t>Areas of particular scientific interest</a:t>
                      </a:r>
                    </a:p>
                    <a:p>
                      <a:pPr algn="just">
                        <a:spcAft>
                          <a:spcPts val="0"/>
                        </a:spcAft>
                      </a:pPr>
                      <a:r>
                        <a:rPr lang="en-GB" sz="900" dirty="0">
                          <a:latin typeface="Arial Narrow"/>
                          <a:ea typeface="Calibri"/>
                          <a:cs typeface="Times New Roman"/>
                        </a:rPr>
                        <a:t>Areas of historic/archaeological interest</a:t>
                      </a:r>
                    </a:p>
                    <a:p>
                      <a:pPr algn="just">
                        <a:spcAft>
                          <a:spcPts val="0"/>
                        </a:spcAft>
                      </a:pPr>
                      <a:r>
                        <a:rPr lang="en-GB" sz="900" dirty="0">
                          <a:latin typeface="Arial Narrow"/>
                          <a:ea typeface="Calibri"/>
                          <a:cs typeface="Times New Roman"/>
                        </a:rPr>
                        <a:t>Areas of importance to threatened ethnic group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cxnSp>
        <p:nvCxnSpPr>
          <p:cNvPr id="17" name="Straight Arrow Connector 16"/>
          <p:cNvCxnSpPr/>
          <p:nvPr/>
        </p:nvCxnSpPr>
        <p:spPr>
          <a:xfrm rot="10800000">
            <a:off x="3643306" y="1071546"/>
            <a:ext cx="3429024"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9" name="Straight Connector 18"/>
          <p:cNvCxnSpPr/>
          <p:nvPr/>
        </p:nvCxnSpPr>
        <p:spPr>
          <a:xfrm rot="5400000">
            <a:off x="6786578" y="1357298"/>
            <a:ext cx="571504" cy="1588"/>
          </a:xfrm>
          <a:prstGeom prst="line">
            <a:avLst/>
          </a:prstGeom>
        </p:spPr>
        <p:style>
          <a:lnRef idx="1">
            <a:schemeClr val="dk1"/>
          </a:lnRef>
          <a:fillRef idx="0">
            <a:schemeClr val="dk1"/>
          </a:fillRef>
          <a:effectRef idx="0">
            <a:schemeClr val="dk1"/>
          </a:effectRef>
          <a:fontRef idx="minor">
            <a:schemeClr val="tx1"/>
          </a:fontRef>
        </p:style>
      </p:cxnSp>
      <p:cxnSp>
        <p:nvCxnSpPr>
          <p:cNvPr id="21" name="Straight Arrow Connector 20"/>
          <p:cNvCxnSpPr/>
          <p:nvPr/>
        </p:nvCxnSpPr>
        <p:spPr>
          <a:xfrm rot="5400000" flipH="1" flipV="1">
            <a:off x="6679818" y="3964388"/>
            <a:ext cx="785024"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2" name="Straight Arrow Connector 21"/>
          <p:cNvCxnSpPr/>
          <p:nvPr/>
        </p:nvCxnSpPr>
        <p:spPr>
          <a:xfrm rot="10800000">
            <a:off x="3714744" y="4643446"/>
            <a:ext cx="214314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4" name="Straight Connector 23"/>
          <p:cNvCxnSpPr/>
          <p:nvPr/>
        </p:nvCxnSpPr>
        <p:spPr>
          <a:xfrm rot="5400000">
            <a:off x="5572926" y="4928404"/>
            <a:ext cx="571504" cy="1588"/>
          </a:xfrm>
          <a:prstGeom prst="line">
            <a:avLst/>
          </a:prstGeom>
        </p:spPr>
        <p:style>
          <a:lnRef idx="1">
            <a:schemeClr val="dk1"/>
          </a:lnRef>
          <a:fillRef idx="0">
            <a:schemeClr val="dk1"/>
          </a:fillRef>
          <a:effectRef idx="0">
            <a:schemeClr val="dk1"/>
          </a:effectRef>
          <a:fontRef idx="minor">
            <a:schemeClr val="tx1"/>
          </a:fontRef>
        </p:style>
      </p:cxnSp>
      <p:sp>
        <p:nvSpPr>
          <p:cNvPr id="25" name="Rectangle 24"/>
          <p:cNvSpPr/>
          <p:nvPr/>
        </p:nvSpPr>
        <p:spPr>
          <a:xfrm>
            <a:off x="4714876" y="5234001"/>
            <a:ext cx="2928958" cy="28575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1000" dirty="0" smtClean="0"/>
              <a:t>Physical Interventions in the environment</a:t>
            </a:r>
            <a:endParaRPr lang="en-GB" sz="1000" dirty="0"/>
          </a:p>
        </p:txBody>
      </p:sp>
      <p:cxnSp>
        <p:nvCxnSpPr>
          <p:cNvPr id="29" name="Straight Arrow Connector 28"/>
          <p:cNvCxnSpPr/>
          <p:nvPr/>
        </p:nvCxnSpPr>
        <p:spPr>
          <a:xfrm rot="5400000" flipH="1" flipV="1">
            <a:off x="5372503" y="6014659"/>
            <a:ext cx="971556" cy="794"/>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1" name="Straight Arrow Connector 30"/>
          <p:cNvCxnSpPr/>
          <p:nvPr/>
        </p:nvCxnSpPr>
        <p:spPr>
          <a:xfrm>
            <a:off x="3714744" y="6500834"/>
            <a:ext cx="2147902"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35" name="TextBox 34"/>
          <p:cNvSpPr txBox="1"/>
          <p:nvPr/>
        </p:nvSpPr>
        <p:spPr>
          <a:xfrm>
            <a:off x="4210046" y="6310332"/>
            <a:ext cx="1714512" cy="230832"/>
          </a:xfrm>
          <a:prstGeom prst="rect">
            <a:avLst/>
          </a:prstGeom>
          <a:noFill/>
        </p:spPr>
        <p:txBody>
          <a:bodyPr wrap="square" rtlCol="0">
            <a:spAutoFit/>
          </a:bodyPr>
          <a:lstStyle/>
          <a:p>
            <a:r>
              <a:rPr lang="en-GB" sz="900" dirty="0" smtClean="0"/>
              <a:t>But if the project involves</a:t>
            </a:r>
            <a:endParaRPr lang="en-GB" sz="900" dirty="0"/>
          </a:p>
        </p:txBody>
      </p:sp>
      <p:sp>
        <p:nvSpPr>
          <p:cNvPr id="36" name="TextBox 35"/>
          <p:cNvSpPr txBox="1"/>
          <p:nvPr/>
        </p:nvSpPr>
        <p:spPr>
          <a:xfrm>
            <a:off x="4357686" y="4462469"/>
            <a:ext cx="857256" cy="230832"/>
          </a:xfrm>
          <a:prstGeom prst="rect">
            <a:avLst/>
          </a:prstGeom>
          <a:noFill/>
        </p:spPr>
        <p:txBody>
          <a:bodyPr wrap="square" rtlCol="0">
            <a:spAutoFit/>
          </a:bodyPr>
          <a:lstStyle/>
          <a:p>
            <a:pPr algn="ctr"/>
            <a:r>
              <a:rPr lang="en-GB" sz="900" dirty="0" smtClean="0"/>
              <a:t>Then </a:t>
            </a:r>
            <a:endParaRPr lang="en-GB" sz="900" dirty="0"/>
          </a:p>
        </p:txBody>
      </p:sp>
      <p:sp>
        <p:nvSpPr>
          <p:cNvPr id="18" name="TextBox 17"/>
          <p:cNvSpPr txBox="1"/>
          <p:nvPr/>
        </p:nvSpPr>
        <p:spPr>
          <a:xfrm>
            <a:off x="7005653" y="1319197"/>
            <a:ext cx="785818" cy="246221"/>
          </a:xfrm>
          <a:prstGeom prst="rect">
            <a:avLst/>
          </a:prstGeom>
          <a:noFill/>
        </p:spPr>
        <p:txBody>
          <a:bodyPr wrap="square" rtlCol="0">
            <a:spAutoFit/>
          </a:bodyPr>
          <a:lstStyle/>
          <a:p>
            <a:r>
              <a:rPr lang="en-GB" sz="1000" dirty="0" smtClean="0"/>
              <a:t>Then </a:t>
            </a:r>
            <a:endParaRPr lang="en-GB" sz="1000" dirty="0"/>
          </a:p>
        </p:txBody>
      </p:sp>
      <p:sp>
        <p:nvSpPr>
          <p:cNvPr id="20" name="Slide Number Placeholder 19"/>
          <p:cNvSpPr>
            <a:spLocks noGrp="1"/>
          </p:cNvSpPr>
          <p:nvPr>
            <p:ph type="sldNum" sz="quarter" idx="12"/>
          </p:nvPr>
        </p:nvSpPr>
        <p:spPr/>
        <p:txBody>
          <a:bodyPr/>
          <a:lstStyle/>
          <a:p>
            <a:fld id="{2C15A0EB-CB94-4446-B6AB-61D6DCDC50A3}" type="slidenum">
              <a:rPr lang="en-US" smtClean="0"/>
              <a:pPr/>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84138"/>
            <a:ext cx="8686800" cy="654032"/>
          </a:xfrm>
        </p:spPr>
        <p:txBody>
          <a:bodyPr>
            <a:normAutofit/>
          </a:bodyPr>
          <a:lstStyle/>
          <a:p>
            <a:pPr marL="542925" indent="-542925" algn="just">
              <a:buFont typeface="Wingdings" pitchFamily="2" charset="2"/>
              <a:buChar char="q"/>
            </a:pPr>
            <a:r>
              <a:rPr lang="en-GB" sz="2800" b="1" dirty="0" smtClean="0">
                <a:solidFill>
                  <a:schemeClr val="tx1"/>
                </a:solidFill>
              </a:rPr>
              <a:t>The EIA Process In Nigeria</a:t>
            </a:r>
            <a:endParaRPr lang="en-GB" sz="2800" b="1" dirty="0">
              <a:solidFill>
                <a:schemeClr val="tx1"/>
              </a:solidFill>
            </a:endParaRPr>
          </a:p>
        </p:txBody>
      </p:sp>
      <p:sp>
        <p:nvSpPr>
          <p:cNvPr id="3" name="Content Placeholder 2"/>
          <p:cNvSpPr>
            <a:spLocks noGrp="1"/>
          </p:cNvSpPr>
          <p:nvPr>
            <p:ph sz="quarter" idx="1"/>
          </p:nvPr>
        </p:nvSpPr>
        <p:spPr>
          <a:xfrm>
            <a:off x="152400" y="762000"/>
            <a:ext cx="8839200" cy="5867400"/>
          </a:xfrm>
        </p:spPr>
        <p:txBody>
          <a:bodyPr>
            <a:normAutofit fontScale="62500" lnSpcReduction="20000"/>
          </a:bodyPr>
          <a:lstStyle/>
          <a:p>
            <a:pPr marL="361950" indent="-361950" algn="just">
              <a:buClrTx/>
              <a:buFont typeface="Wingdings" pitchFamily="2" charset="2"/>
              <a:buChar char="Ø"/>
            </a:pPr>
            <a:r>
              <a:rPr lang="en-GB" dirty="0" smtClean="0"/>
              <a:t>Selection of Project EIA Team by the Project Proponent</a:t>
            </a:r>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r>
              <a:rPr lang="en-GB" dirty="0" smtClean="0"/>
              <a:t>Submission of Proposal to </a:t>
            </a:r>
            <a:r>
              <a:rPr lang="en-GB" dirty="0" err="1" smtClean="0"/>
              <a:t>FMoE</a:t>
            </a:r>
            <a:endParaRPr lang="en-GB" dirty="0" smtClean="0"/>
          </a:p>
          <a:p>
            <a:pPr marL="809625" indent="-447675" algn="just">
              <a:buClrTx/>
              <a:buFontTx/>
              <a:buChar char="–"/>
            </a:pPr>
            <a:r>
              <a:rPr lang="en-GB" dirty="0" smtClean="0"/>
              <a:t>Completion of EIA Notification Form</a:t>
            </a:r>
          </a:p>
          <a:p>
            <a:pPr marL="809625" indent="-447675" algn="just">
              <a:buClrTx/>
              <a:buFontTx/>
              <a:buChar char="–"/>
            </a:pPr>
            <a:r>
              <a:rPr lang="en-GB" dirty="0" smtClean="0"/>
              <a:t>Payment of N10,000</a:t>
            </a:r>
          </a:p>
          <a:p>
            <a:pPr marL="361950" indent="-361950" algn="just">
              <a:buClrTx/>
              <a:buNone/>
            </a:pPr>
            <a:endParaRPr lang="en-GB" dirty="0" smtClean="0"/>
          </a:p>
          <a:p>
            <a:pPr marL="361950" indent="-361950" algn="just">
              <a:buClrTx/>
              <a:buFont typeface="Wingdings" pitchFamily="2" charset="2"/>
              <a:buChar char="Ø"/>
            </a:pPr>
            <a:r>
              <a:rPr lang="en-GB" dirty="0" smtClean="0"/>
              <a:t>Initial environmental examination (IEE)/Preliminary assessment</a:t>
            </a:r>
          </a:p>
          <a:p>
            <a:pPr marL="809625" indent="-447675" algn="just">
              <a:buClrTx/>
              <a:buFontTx/>
              <a:buChar char="–"/>
            </a:pPr>
            <a:r>
              <a:rPr lang="en-GB" dirty="0" smtClean="0"/>
              <a:t>Consideration of all relevant information</a:t>
            </a:r>
          </a:p>
          <a:p>
            <a:pPr marL="809625" indent="-447675" algn="just">
              <a:buClrTx/>
              <a:buFontTx/>
              <a:buChar char="–"/>
            </a:pPr>
            <a:r>
              <a:rPr lang="en-GB" dirty="0" smtClean="0"/>
              <a:t>Project is assigned a category </a:t>
            </a:r>
          </a:p>
          <a:p>
            <a:pPr marL="809625" indent="-447675" algn="just">
              <a:buClrTx/>
              <a:buFontTx/>
              <a:buChar char="–"/>
            </a:pPr>
            <a:r>
              <a:rPr lang="en-GB" dirty="0" smtClean="0"/>
              <a:t>Screening Report is issued to Project Proponent.</a:t>
            </a:r>
          </a:p>
          <a:p>
            <a:pPr marL="809625" indent="-447675" algn="just">
              <a:buClrTx/>
              <a:buNone/>
            </a:pPr>
            <a:endParaRPr lang="en-GB" dirty="0" smtClean="0"/>
          </a:p>
          <a:p>
            <a:pPr marL="361950" indent="-361950" algn="just">
              <a:buClrTx/>
              <a:buFont typeface="Wingdings" pitchFamily="2" charset="2"/>
              <a:buChar char="Ø"/>
            </a:pPr>
            <a:r>
              <a:rPr lang="en-GB" dirty="0" smtClean="0"/>
              <a:t>Submission of Terms of Reference (TOR) to </a:t>
            </a:r>
            <a:r>
              <a:rPr lang="en-GB" dirty="0" err="1" smtClean="0"/>
              <a:t>FMoE</a:t>
            </a:r>
            <a:endParaRPr lang="en-GB" dirty="0" smtClean="0"/>
          </a:p>
          <a:p>
            <a:pPr marL="809625" indent="-447675" algn="just">
              <a:buClrTx/>
              <a:buFontTx/>
              <a:buChar char="–"/>
            </a:pPr>
            <a:r>
              <a:rPr lang="en-GB" dirty="0" smtClean="0"/>
              <a:t>Project Proponent submits its TOR covering environmental issues based on site scoping</a:t>
            </a:r>
          </a:p>
          <a:p>
            <a:pPr marL="809625" indent="-447675" algn="just">
              <a:buClrTx/>
              <a:buFontTx/>
              <a:buChar char="–"/>
            </a:pPr>
            <a:r>
              <a:rPr lang="en-GB" dirty="0" smtClean="0"/>
              <a:t>TOR must define all the issues EIA must address</a:t>
            </a:r>
          </a:p>
          <a:p>
            <a:pPr marL="1257300" indent="-447675" algn="just">
              <a:buClrTx/>
              <a:buAutoNum type="romanLcParenBoth"/>
            </a:pPr>
            <a:r>
              <a:rPr lang="en-GB" dirty="0" smtClean="0"/>
              <a:t>Description of the proposed project;</a:t>
            </a:r>
          </a:p>
          <a:p>
            <a:pPr marL="1257300" indent="-447675" algn="just">
              <a:buClrTx/>
              <a:buAutoNum type="romanLcParenBoth"/>
            </a:pPr>
            <a:r>
              <a:rPr lang="en-GB" dirty="0" smtClean="0"/>
              <a:t>Objectives, Rationale and Benefits of the Project;</a:t>
            </a:r>
          </a:p>
          <a:p>
            <a:pPr marL="1257300" indent="-447675" algn="just">
              <a:buClrTx/>
              <a:buAutoNum type="romanLcParenBoth"/>
            </a:pPr>
            <a:r>
              <a:rPr lang="en-GB" dirty="0" smtClean="0"/>
              <a:t>Project Scope;</a:t>
            </a:r>
          </a:p>
          <a:p>
            <a:pPr marL="1257300" indent="-447675" algn="just">
              <a:buClrTx/>
              <a:buAutoNum type="romanLcParenBoth"/>
            </a:pPr>
            <a:r>
              <a:rPr lang="en-GB" dirty="0" smtClean="0"/>
              <a:t>Description of the Project Environment e.g. climate, air quality, soil, ecology, waste inventory, socio-economic/health assessment.</a:t>
            </a:r>
          </a:p>
          <a:p>
            <a:pPr marL="1257300" indent="-447675" algn="just">
              <a:buClrTx/>
              <a:buNone/>
            </a:pPr>
            <a:endParaRPr lang="en-GB" dirty="0" smtClean="0"/>
          </a:p>
          <a:p>
            <a:pPr marL="809625" indent="-447675" algn="just">
              <a:buClrTx/>
              <a:buFontTx/>
              <a:buChar char="–"/>
            </a:pPr>
            <a:r>
              <a:rPr lang="en-GB" dirty="0" smtClean="0"/>
              <a:t>Vetting and Approval of TOR (Site verification may be done to aid Scoping).</a:t>
            </a:r>
            <a:endParaRPr lang="en-GB" i="1" dirty="0"/>
          </a:p>
        </p:txBody>
      </p:sp>
      <p:sp>
        <p:nvSpPr>
          <p:cNvPr id="5" name="Slide Number Placeholder 4"/>
          <p:cNvSpPr>
            <a:spLocks noGrp="1"/>
          </p:cNvSpPr>
          <p:nvPr>
            <p:ph type="sldNum" sz="quarter" idx="12"/>
          </p:nvPr>
        </p:nvSpPr>
        <p:spPr/>
        <p:txBody>
          <a:bodyPr/>
          <a:lstStyle/>
          <a:p>
            <a:fld id="{2C15A0EB-CB94-4446-B6AB-61D6DCDC50A3}" type="slidenum">
              <a:rPr lang="en-US" smtClean="0"/>
              <a:pPr/>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84138"/>
            <a:ext cx="8839200" cy="677862"/>
          </a:xfrm>
        </p:spPr>
        <p:txBody>
          <a:bodyPr>
            <a:normAutofit/>
          </a:bodyPr>
          <a:lstStyle/>
          <a:p>
            <a:pPr marL="542925" indent="-542925" algn="just">
              <a:buFont typeface="Wingdings" pitchFamily="2" charset="2"/>
              <a:buChar char="q"/>
            </a:pPr>
            <a:r>
              <a:rPr lang="en-GB" sz="2800" b="1" dirty="0" smtClean="0">
                <a:solidFill>
                  <a:schemeClr val="tx1"/>
                </a:solidFill>
              </a:rPr>
              <a:t>The EIA Process In Nigeria...</a:t>
            </a:r>
            <a:endParaRPr lang="en-GB" sz="2800" b="1" dirty="0">
              <a:solidFill>
                <a:schemeClr val="tx1"/>
              </a:solidFill>
            </a:endParaRPr>
          </a:p>
        </p:txBody>
      </p:sp>
      <p:sp>
        <p:nvSpPr>
          <p:cNvPr id="3" name="Content Placeholder 2"/>
          <p:cNvSpPr>
            <a:spLocks noGrp="1"/>
          </p:cNvSpPr>
          <p:nvPr>
            <p:ph sz="quarter" idx="1"/>
          </p:nvPr>
        </p:nvSpPr>
        <p:spPr>
          <a:xfrm>
            <a:off x="152400" y="762000"/>
            <a:ext cx="8839200" cy="5943600"/>
          </a:xfrm>
        </p:spPr>
        <p:txBody>
          <a:bodyPr>
            <a:noAutofit/>
          </a:bodyPr>
          <a:lstStyle/>
          <a:p>
            <a:pPr marL="361950" indent="-361950" algn="just">
              <a:buClrTx/>
              <a:buFont typeface="Wingdings" pitchFamily="2" charset="2"/>
              <a:buChar char="Ø"/>
            </a:pPr>
            <a:r>
              <a:rPr lang="en-GB" sz="1600" dirty="0" smtClean="0"/>
              <a:t>Review and Hearing</a:t>
            </a:r>
          </a:p>
          <a:p>
            <a:pPr marL="809625" indent="-447675" algn="just">
              <a:buClrTx/>
              <a:buFontTx/>
              <a:buChar char="–"/>
            </a:pPr>
            <a:r>
              <a:rPr lang="en-GB" sz="1600" dirty="0" smtClean="0"/>
              <a:t>If not satisfied on an issue, </a:t>
            </a:r>
            <a:r>
              <a:rPr lang="en-GB" sz="1600" dirty="0" err="1" smtClean="0"/>
              <a:t>FMoE</a:t>
            </a:r>
            <a:r>
              <a:rPr lang="en-GB" sz="1600" dirty="0" smtClean="0"/>
              <a:t> may call for public/hearing further studies</a:t>
            </a:r>
          </a:p>
          <a:p>
            <a:pPr marL="809625" indent="-447675" algn="just">
              <a:buClrTx/>
              <a:buNone/>
            </a:pPr>
            <a:endParaRPr lang="en-GB" sz="1600" dirty="0" smtClean="0"/>
          </a:p>
          <a:p>
            <a:pPr marL="361950" indent="-361950" algn="just">
              <a:buClrTx/>
              <a:buFont typeface="Wingdings" pitchFamily="2" charset="2"/>
              <a:buChar char="Ø"/>
            </a:pPr>
            <a:r>
              <a:rPr lang="en-GB" sz="1600" dirty="0" smtClean="0"/>
              <a:t>EIA Study and submission of draft EIA Report.</a:t>
            </a:r>
          </a:p>
          <a:p>
            <a:pPr marL="361950" indent="-361950" algn="just">
              <a:buClrTx/>
              <a:buNone/>
            </a:pPr>
            <a:endParaRPr lang="en-GB" sz="1600" dirty="0" smtClean="0"/>
          </a:p>
          <a:p>
            <a:pPr marL="361950" indent="-361950" algn="just">
              <a:buClrTx/>
              <a:buFont typeface="Wingdings" pitchFamily="2" charset="2"/>
              <a:buChar char="Ø"/>
            </a:pPr>
            <a:r>
              <a:rPr lang="en-GB" sz="1600" dirty="0" smtClean="0"/>
              <a:t>Review of draft EIA Report</a:t>
            </a:r>
          </a:p>
          <a:p>
            <a:pPr marL="809625" indent="-447675" algn="just">
              <a:buClrTx/>
              <a:buFontTx/>
              <a:buChar char="–"/>
            </a:pPr>
            <a:r>
              <a:rPr lang="en-GB" sz="1600" dirty="0" smtClean="0"/>
              <a:t>In-House Review</a:t>
            </a:r>
          </a:p>
          <a:p>
            <a:pPr marL="809625" indent="-447675" algn="just">
              <a:buClrTx/>
              <a:buFontTx/>
              <a:buChar char="–"/>
            </a:pPr>
            <a:r>
              <a:rPr lang="en-GB" sz="1600" dirty="0" smtClean="0"/>
              <a:t>21 working days public display (public participation/comments)</a:t>
            </a:r>
          </a:p>
          <a:p>
            <a:pPr marL="809625" indent="-447675" algn="just">
              <a:buClrTx/>
              <a:buFontTx/>
              <a:buChar char="–"/>
            </a:pPr>
            <a:r>
              <a:rPr lang="en-GB" sz="1600" dirty="0" smtClean="0"/>
              <a:t>Review Panel (may allow for further public participation)</a:t>
            </a:r>
          </a:p>
          <a:p>
            <a:pPr marL="809625" indent="-447675" algn="just">
              <a:buClrTx/>
              <a:buFontTx/>
              <a:buChar char="–"/>
            </a:pPr>
            <a:r>
              <a:rPr lang="en-GB" sz="1600" dirty="0" smtClean="0"/>
              <a:t>Mediation (effects that are immitigable – </a:t>
            </a:r>
            <a:r>
              <a:rPr lang="en-GB" sz="1600" dirty="0" err="1" smtClean="0"/>
              <a:t>FMoE</a:t>
            </a:r>
            <a:r>
              <a:rPr lang="en-GB" sz="1600" dirty="0" smtClean="0"/>
              <a:t> Ministerial Council for referral).</a:t>
            </a:r>
          </a:p>
          <a:p>
            <a:pPr marL="809625" indent="-447675" algn="just">
              <a:buClrTx/>
              <a:buNone/>
            </a:pPr>
            <a:endParaRPr lang="en-GB" sz="800" dirty="0" smtClean="0"/>
          </a:p>
          <a:p>
            <a:pPr marL="361950" indent="-361950" algn="just">
              <a:buClrTx/>
              <a:buFont typeface="Wingdings" pitchFamily="2" charset="2"/>
              <a:buChar char="Ø"/>
            </a:pPr>
            <a:r>
              <a:rPr lang="en-GB" sz="1600" dirty="0" smtClean="0"/>
              <a:t>Revision of draft Report to address issues raised from review exercise/submission of final EIA Report within 6 months;</a:t>
            </a:r>
          </a:p>
          <a:p>
            <a:pPr marL="361950" indent="-361950" algn="just">
              <a:buClrTx/>
              <a:buFont typeface="Wingdings" pitchFamily="2" charset="2"/>
              <a:buChar char="Ø"/>
            </a:pPr>
            <a:endParaRPr lang="en-GB" sz="1600" dirty="0" smtClean="0"/>
          </a:p>
          <a:p>
            <a:pPr marL="361950" indent="-361950" algn="just">
              <a:buClrTx/>
              <a:buFont typeface="Wingdings" pitchFamily="2" charset="2"/>
              <a:buChar char="Ø"/>
            </a:pPr>
            <a:r>
              <a:rPr lang="en-GB" sz="1600" dirty="0" smtClean="0"/>
              <a:t>Decision-making by </a:t>
            </a:r>
            <a:r>
              <a:rPr lang="en-GB" sz="1600" dirty="0" err="1" smtClean="0"/>
              <a:t>FMoE’s</a:t>
            </a:r>
            <a:r>
              <a:rPr lang="en-GB" sz="1600" dirty="0" smtClean="0"/>
              <a:t> technical committee/Honourable Minister;</a:t>
            </a:r>
          </a:p>
          <a:p>
            <a:pPr marL="361950" indent="-361950" algn="just">
              <a:buClrTx/>
              <a:buFont typeface="Wingdings" pitchFamily="2" charset="2"/>
              <a:buChar char="Ø"/>
            </a:pPr>
            <a:endParaRPr lang="en-GB" sz="1600" dirty="0" smtClean="0"/>
          </a:p>
          <a:p>
            <a:pPr marL="361950" indent="-361950" algn="just">
              <a:buClrTx/>
              <a:buFont typeface="Wingdings" pitchFamily="2" charset="2"/>
              <a:buChar char="Ø"/>
            </a:pPr>
            <a:r>
              <a:rPr lang="en-GB" sz="1600" dirty="0" smtClean="0"/>
              <a:t>EIA Approval (Environmental Impact Statement “EIS” is issued along with a certificate);</a:t>
            </a:r>
          </a:p>
          <a:p>
            <a:pPr marL="361950" indent="-361950" algn="just">
              <a:buClrTx/>
              <a:buFont typeface="Wingdings" pitchFamily="2" charset="2"/>
              <a:buChar char="Ø"/>
            </a:pPr>
            <a:endParaRPr lang="en-GB" sz="1600" dirty="0" smtClean="0"/>
          </a:p>
          <a:p>
            <a:pPr marL="361950" indent="-361950" algn="just">
              <a:buClrTx/>
              <a:buFont typeface="Wingdings" pitchFamily="2" charset="2"/>
              <a:buChar char="Ø"/>
            </a:pPr>
            <a:r>
              <a:rPr lang="en-GB" sz="1600" dirty="0" smtClean="0"/>
              <a:t>Impact mitigation monitoring (IMM).</a:t>
            </a:r>
          </a:p>
        </p:txBody>
      </p:sp>
      <p:sp>
        <p:nvSpPr>
          <p:cNvPr id="5" name="Slide Number Placeholder 4"/>
          <p:cNvSpPr>
            <a:spLocks noGrp="1"/>
          </p:cNvSpPr>
          <p:nvPr>
            <p:ph type="sldNum" sz="quarter" idx="12"/>
          </p:nvPr>
        </p:nvSpPr>
        <p:spPr/>
        <p:txBody>
          <a:bodyPr/>
          <a:lstStyle/>
          <a:p>
            <a:fld id="{2C15A0EB-CB94-4446-B6AB-61D6DCDC50A3}" type="slidenum">
              <a:rPr lang="en-US" smtClean="0"/>
              <a:pPr/>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357422" y="214290"/>
            <a:ext cx="1714512" cy="35719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1400" dirty="0" smtClean="0"/>
              <a:t>PROPONENT</a:t>
            </a:r>
            <a:endParaRPr lang="en-GB" sz="1400" dirty="0"/>
          </a:p>
        </p:txBody>
      </p:sp>
      <p:sp>
        <p:nvSpPr>
          <p:cNvPr id="6" name="Rectangle 5"/>
          <p:cNvSpPr/>
          <p:nvPr/>
        </p:nvSpPr>
        <p:spPr>
          <a:xfrm>
            <a:off x="5572132" y="285728"/>
            <a:ext cx="2143140" cy="28575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900" dirty="0" smtClean="0"/>
              <a:t>SELECTION OF PROJECT TEAM</a:t>
            </a:r>
            <a:endParaRPr lang="en-GB" sz="900" dirty="0"/>
          </a:p>
        </p:txBody>
      </p:sp>
      <p:sp>
        <p:nvSpPr>
          <p:cNvPr id="7" name="Rectangle 6"/>
          <p:cNvSpPr/>
          <p:nvPr/>
        </p:nvSpPr>
        <p:spPr>
          <a:xfrm>
            <a:off x="1500166" y="785794"/>
            <a:ext cx="5286412" cy="28575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1400" dirty="0" smtClean="0"/>
              <a:t>FEASIBILITY STUDY OR PROJECT PROPOSAL</a:t>
            </a:r>
            <a:endParaRPr lang="en-GB" sz="1400" dirty="0"/>
          </a:p>
        </p:txBody>
      </p:sp>
      <p:sp>
        <p:nvSpPr>
          <p:cNvPr id="8" name="Rectangle 7"/>
          <p:cNvSpPr/>
          <p:nvPr/>
        </p:nvSpPr>
        <p:spPr>
          <a:xfrm>
            <a:off x="2714612" y="1214422"/>
            <a:ext cx="2143140" cy="21431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1000" dirty="0" err="1" smtClean="0"/>
              <a:t>FMoE</a:t>
            </a:r>
            <a:r>
              <a:rPr lang="en-GB" sz="1000" dirty="0" smtClean="0"/>
              <a:t> EIA OFFICE</a:t>
            </a:r>
            <a:endParaRPr lang="en-GB" sz="1000" dirty="0"/>
          </a:p>
        </p:txBody>
      </p:sp>
      <p:sp>
        <p:nvSpPr>
          <p:cNvPr id="9" name="Rectangle 8"/>
          <p:cNvSpPr/>
          <p:nvPr/>
        </p:nvSpPr>
        <p:spPr>
          <a:xfrm>
            <a:off x="1857356" y="1571612"/>
            <a:ext cx="4071966" cy="28575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1000" dirty="0" smtClean="0"/>
              <a:t>INITIAL ENVIRONMENTAL EVALUATION</a:t>
            </a:r>
            <a:endParaRPr lang="en-GB" sz="1000" dirty="0"/>
          </a:p>
        </p:txBody>
      </p:sp>
      <p:sp>
        <p:nvSpPr>
          <p:cNvPr id="10" name="Rectangle 9"/>
          <p:cNvSpPr/>
          <p:nvPr/>
        </p:nvSpPr>
        <p:spPr>
          <a:xfrm>
            <a:off x="928662" y="2043103"/>
            <a:ext cx="1714512" cy="21431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900" dirty="0" smtClean="0"/>
              <a:t>MANDATORY PROJECTS</a:t>
            </a:r>
            <a:endParaRPr lang="en-GB" sz="900" dirty="0"/>
          </a:p>
        </p:txBody>
      </p:sp>
      <p:sp>
        <p:nvSpPr>
          <p:cNvPr id="11" name="Rectangle 10"/>
          <p:cNvSpPr/>
          <p:nvPr/>
        </p:nvSpPr>
        <p:spPr>
          <a:xfrm>
            <a:off x="3000364" y="2071678"/>
            <a:ext cx="1500198" cy="21431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1000" dirty="0" smtClean="0"/>
              <a:t>OTHERS</a:t>
            </a:r>
            <a:endParaRPr lang="en-GB" sz="1000" dirty="0"/>
          </a:p>
        </p:txBody>
      </p:sp>
      <p:sp>
        <p:nvSpPr>
          <p:cNvPr id="12" name="Rectangle 11"/>
          <p:cNvSpPr/>
          <p:nvPr/>
        </p:nvSpPr>
        <p:spPr>
          <a:xfrm>
            <a:off x="4786314" y="2071678"/>
            <a:ext cx="1857388" cy="21431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1200" dirty="0" smtClean="0"/>
              <a:t>EXCLUDED PROJECT</a:t>
            </a:r>
            <a:endParaRPr lang="en-GB" sz="1200" dirty="0"/>
          </a:p>
        </p:txBody>
      </p:sp>
      <p:sp>
        <p:nvSpPr>
          <p:cNvPr id="13" name="Rectangle 12"/>
          <p:cNvSpPr/>
          <p:nvPr/>
        </p:nvSpPr>
        <p:spPr>
          <a:xfrm>
            <a:off x="928662" y="2428868"/>
            <a:ext cx="1714512" cy="21431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800" dirty="0" smtClean="0"/>
              <a:t>PRELIMINARY ASSESSMENT</a:t>
            </a:r>
            <a:endParaRPr lang="en-GB" sz="800" dirty="0"/>
          </a:p>
        </p:txBody>
      </p:sp>
      <p:sp>
        <p:nvSpPr>
          <p:cNvPr id="14" name="Rectangle 13"/>
          <p:cNvSpPr/>
          <p:nvPr/>
        </p:nvSpPr>
        <p:spPr>
          <a:xfrm>
            <a:off x="3643306" y="2443156"/>
            <a:ext cx="1714512" cy="21431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900" dirty="0" smtClean="0"/>
              <a:t>SCREENING</a:t>
            </a:r>
            <a:endParaRPr lang="en-GB" sz="900" dirty="0"/>
          </a:p>
        </p:txBody>
      </p:sp>
      <p:sp>
        <p:nvSpPr>
          <p:cNvPr id="15" name="Rectangle 14"/>
          <p:cNvSpPr/>
          <p:nvPr/>
        </p:nvSpPr>
        <p:spPr>
          <a:xfrm>
            <a:off x="1214414" y="2857496"/>
            <a:ext cx="1357322" cy="21431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1000" dirty="0" smtClean="0"/>
              <a:t>SCOPING</a:t>
            </a:r>
            <a:endParaRPr lang="en-GB" sz="1000" dirty="0"/>
          </a:p>
        </p:txBody>
      </p:sp>
      <p:sp>
        <p:nvSpPr>
          <p:cNvPr id="16" name="Rectangle 15"/>
          <p:cNvSpPr/>
          <p:nvPr/>
        </p:nvSpPr>
        <p:spPr>
          <a:xfrm>
            <a:off x="3657592" y="2786058"/>
            <a:ext cx="1714512" cy="21431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900" dirty="0" smtClean="0"/>
              <a:t>NO EIA REQUIRED</a:t>
            </a:r>
            <a:endParaRPr lang="en-GB" sz="900" dirty="0"/>
          </a:p>
        </p:txBody>
      </p:sp>
      <p:sp>
        <p:nvSpPr>
          <p:cNvPr id="17" name="Rectangle 16"/>
          <p:cNvSpPr/>
          <p:nvPr/>
        </p:nvSpPr>
        <p:spPr>
          <a:xfrm>
            <a:off x="1000100" y="3286124"/>
            <a:ext cx="1714512" cy="21431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800" dirty="0" smtClean="0"/>
              <a:t>DRAFT EIA REPORT</a:t>
            </a:r>
            <a:endParaRPr lang="en-GB" sz="800" dirty="0"/>
          </a:p>
        </p:txBody>
      </p:sp>
      <p:sp>
        <p:nvSpPr>
          <p:cNvPr id="18" name="Rectangle 17"/>
          <p:cNvSpPr/>
          <p:nvPr/>
        </p:nvSpPr>
        <p:spPr>
          <a:xfrm>
            <a:off x="571472" y="3714752"/>
            <a:ext cx="1714512" cy="21431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800" dirty="0" smtClean="0"/>
              <a:t>PUBLIC HEARING</a:t>
            </a:r>
            <a:endParaRPr lang="en-GB" sz="800" dirty="0"/>
          </a:p>
        </p:txBody>
      </p:sp>
      <p:sp>
        <p:nvSpPr>
          <p:cNvPr id="19" name="Rectangle 18"/>
          <p:cNvSpPr/>
          <p:nvPr/>
        </p:nvSpPr>
        <p:spPr>
          <a:xfrm>
            <a:off x="3143240" y="3748090"/>
            <a:ext cx="1714512" cy="21431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800" dirty="0" smtClean="0"/>
              <a:t>REVIEW PANEL</a:t>
            </a:r>
            <a:endParaRPr lang="en-GB" sz="800" dirty="0"/>
          </a:p>
        </p:txBody>
      </p:sp>
      <p:sp>
        <p:nvSpPr>
          <p:cNvPr id="20" name="Rectangle 19"/>
          <p:cNvSpPr/>
          <p:nvPr/>
        </p:nvSpPr>
        <p:spPr>
          <a:xfrm>
            <a:off x="5562605" y="3729040"/>
            <a:ext cx="1714512" cy="21431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800" dirty="0" smtClean="0"/>
              <a:t>MEDIATION</a:t>
            </a:r>
            <a:endParaRPr lang="en-GB" sz="800" dirty="0"/>
          </a:p>
        </p:txBody>
      </p:sp>
      <p:sp>
        <p:nvSpPr>
          <p:cNvPr id="21" name="Rectangle 20"/>
          <p:cNvSpPr/>
          <p:nvPr/>
        </p:nvSpPr>
        <p:spPr>
          <a:xfrm>
            <a:off x="3148003" y="4143380"/>
            <a:ext cx="1714512" cy="14287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800" dirty="0" smtClean="0"/>
              <a:t>REVIEW REPORT</a:t>
            </a:r>
            <a:endParaRPr lang="en-GB" sz="800" dirty="0"/>
          </a:p>
        </p:txBody>
      </p:sp>
      <p:sp>
        <p:nvSpPr>
          <p:cNvPr id="22" name="Rectangle 21"/>
          <p:cNvSpPr/>
          <p:nvPr/>
        </p:nvSpPr>
        <p:spPr>
          <a:xfrm>
            <a:off x="3157528" y="4457707"/>
            <a:ext cx="1714512" cy="14287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800" dirty="0" smtClean="0"/>
              <a:t>PROPONENT</a:t>
            </a:r>
            <a:endParaRPr lang="en-GB" sz="800" dirty="0"/>
          </a:p>
        </p:txBody>
      </p:sp>
      <p:sp>
        <p:nvSpPr>
          <p:cNvPr id="23" name="Rectangle 22"/>
          <p:cNvSpPr/>
          <p:nvPr/>
        </p:nvSpPr>
        <p:spPr>
          <a:xfrm>
            <a:off x="3167053" y="4752986"/>
            <a:ext cx="1714512" cy="14287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800" dirty="0" smtClean="0"/>
              <a:t>FINAL EIA REPORT </a:t>
            </a:r>
            <a:endParaRPr lang="en-GB" sz="800" dirty="0"/>
          </a:p>
        </p:txBody>
      </p:sp>
      <p:sp>
        <p:nvSpPr>
          <p:cNvPr id="24" name="Rectangle 23"/>
          <p:cNvSpPr/>
          <p:nvPr/>
        </p:nvSpPr>
        <p:spPr>
          <a:xfrm>
            <a:off x="2928926" y="5014924"/>
            <a:ext cx="2643206" cy="28575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800" dirty="0" smtClean="0"/>
              <a:t>TECHNICAL COMMITTEE </a:t>
            </a:r>
          </a:p>
          <a:p>
            <a:pPr algn="ctr"/>
            <a:r>
              <a:rPr lang="en-GB" sz="800" dirty="0" smtClean="0"/>
              <a:t>Decision Making Committee</a:t>
            </a:r>
            <a:endParaRPr lang="en-GB" sz="800" dirty="0"/>
          </a:p>
        </p:txBody>
      </p:sp>
      <p:sp>
        <p:nvSpPr>
          <p:cNvPr id="26" name="Rectangle 25"/>
          <p:cNvSpPr/>
          <p:nvPr/>
        </p:nvSpPr>
        <p:spPr>
          <a:xfrm>
            <a:off x="285720" y="5919803"/>
            <a:ext cx="2643206" cy="28575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800" dirty="0" smtClean="0"/>
              <a:t>ENVIRONMENTAL IMPACT MONITORING </a:t>
            </a:r>
            <a:endParaRPr lang="en-GB" sz="800" dirty="0"/>
          </a:p>
        </p:txBody>
      </p:sp>
      <p:sp>
        <p:nvSpPr>
          <p:cNvPr id="27" name="Rectangle 26"/>
          <p:cNvSpPr/>
          <p:nvPr/>
        </p:nvSpPr>
        <p:spPr>
          <a:xfrm>
            <a:off x="5481644" y="5948379"/>
            <a:ext cx="2643206" cy="28575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800" dirty="0" smtClean="0"/>
              <a:t>PROJECT IMPLEMENTATION</a:t>
            </a:r>
            <a:endParaRPr lang="en-GB" sz="800" dirty="0"/>
          </a:p>
        </p:txBody>
      </p:sp>
      <p:sp>
        <p:nvSpPr>
          <p:cNvPr id="28" name="Rectangle 27"/>
          <p:cNvSpPr/>
          <p:nvPr/>
        </p:nvSpPr>
        <p:spPr>
          <a:xfrm>
            <a:off x="2143108" y="6286520"/>
            <a:ext cx="1571636" cy="21907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800" dirty="0" smtClean="0"/>
              <a:t>COMMISSION</a:t>
            </a:r>
            <a:endParaRPr lang="en-GB" sz="800" dirty="0"/>
          </a:p>
        </p:txBody>
      </p:sp>
      <p:sp>
        <p:nvSpPr>
          <p:cNvPr id="29" name="Rectangle 28"/>
          <p:cNvSpPr/>
          <p:nvPr/>
        </p:nvSpPr>
        <p:spPr>
          <a:xfrm>
            <a:off x="3929058" y="6548459"/>
            <a:ext cx="928694" cy="21431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800" dirty="0" smtClean="0"/>
              <a:t>AUDIT</a:t>
            </a:r>
            <a:endParaRPr lang="en-GB" sz="800" dirty="0"/>
          </a:p>
        </p:txBody>
      </p:sp>
      <p:sp>
        <p:nvSpPr>
          <p:cNvPr id="30" name="Rectangle 29"/>
          <p:cNvSpPr/>
          <p:nvPr/>
        </p:nvSpPr>
        <p:spPr>
          <a:xfrm>
            <a:off x="1571604" y="5434024"/>
            <a:ext cx="4929222" cy="28575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800" dirty="0" smtClean="0"/>
              <a:t>ENVIRONMENTAL IMPACT STATEMENT (EIS) AND CERTIFICATION</a:t>
            </a:r>
            <a:endParaRPr lang="en-GB" sz="800" dirty="0"/>
          </a:p>
        </p:txBody>
      </p:sp>
      <p:cxnSp>
        <p:nvCxnSpPr>
          <p:cNvPr id="42" name="Straight Arrow Connector 41"/>
          <p:cNvCxnSpPr/>
          <p:nvPr/>
        </p:nvCxnSpPr>
        <p:spPr>
          <a:xfrm rot="16200000" flipH="1">
            <a:off x="3000364" y="642918"/>
            <a:ext cx="214314" cy="7143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48" name="Straight Arrow Connector 47"/>
          <p:cNvCxnSpPr>
            <a:endCxn id="8" idx="0"/>
          </p:cNvCxnSpPr>
          <p:nvPr/>
        </p:nvCxnSpPr>
        <p:spPr>
          <a:xfrm>
            <a:off x="3571868" y="1071546"/>
            <a:ext cx="214314" cy="142876"/>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50" name="Straight Arrow Connector 49"/>
          <p:cNvCxnSpPr/>
          <p:nvPr/>
        </p:nvCxnSpPr>
        <p:spPr>
          <a:xfrm rot="16200000" flipH="1">
            <a:off x="3143240" y="1428736"/>
            <a:ext cx="142876" cy="142876"/>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52" name="Straight Connector 51"/>
          <p:cNvCxnSpPr/>
          <p:nvPr/>
        </p:nvCxnSpPr>
        <p:spPr>
          <a:xfrm>
            <a:off x="1928794" y="1928802"/>
            <a:ext cx="4071966" cy="1588"/>
          </a:xfrm>
          <a:prstGeom prst="line">
            <a:avLst/>
          </a:prstGeom>
        </p:spPr>
        <p:style>
          <a:lnRef idx="1">
            <a:schemeClr val="dk1"/>
          </a:lnRef>
          <a:fillRef idx="0">
            <a:schemeClr val="dk1"/>
          </a:fillRef>
          <a:effectRef idx="0">
            <a:schemeClr val="dk1"/>
          </a:effectRef>
          <a:fontRef idx="minor">
            <a:schemeClr val="tx1"/>
          </a:fontRef>
        </p:style>
      </p:cxnSp>
      <p:cxnSp>
        <p:nvCxnSpPr>
          <p:cNvPr id="61" name="Straight Connector 60"/>
          <p:cNvCxnSpPr/>
          <p:nvPr/>
        </p:nvCxnSpPr>
        <p:spPr>
          <a:xfrm>
            <a:off x="4071934" y="404792"/>
            <a:ext cx="1500198" cy="1588"/>
          </a:xfrm>
          <a:prstGeom prst="line">
            <a:avLst/>
          </a:prstGeom>
        </p:spPr>
        <p:style>
          <a:lnRef idx="1">
            <a:schemeClr val="dk1"/>
          </a:lnRef>
          <a:fillRef idx="0">
            <a:schemeClr val="dk1"/>
          </a:fillRef>
          <a:effectRef idx="0">
            <a:schemeClr val="dk1"/>
          </a:effectRef>
          <a:fontRef idx="minor">
            <a:schemeClr val="tx1"/>
          </a:fontRef>
        </p:style>
      </p:cxnSp>
      <p:cxnSp>
        <p:nvCxnSpPr>
          <p:cNvPr id="65" name="Straight Connector 64"/>
          <p:cNvCxnSpPr/>
          <p:nvPr/>
        </p:nvCxnSpPr>
        <p:spPr>
          <a:xfrm>
            <a:off x="2071670" y="3571876"/>
            <a:ext cx="4572032" cy="1588"/>
          </a:xfrm>
          <a:prstGeom prst="line">
            <a:avLst/>
          </a:prstGeom>
        </p:spPr>
        <p:style>
          <a:lnRef idx="1">
            <a:schemeClr val="dk1"/>
          </a:lnRef>
          <a:fillRef idx="0">
            <a:schemeClr val="dk1"/>
          </a:fillRef>
          <a:effectRef idx="0">
            <a:schemeClr val="dk1"/>
          </a:effectRef>
          <a:fontRef idx="minor">
            <a:schemeClr val="tx1"/>
          </a:fontRef>
        </p:style>
      </p:cxnSp>
      <p:cxnSp>
        <p:nvCxnSpPr>
          <p:cNvPr id="68" name="Straight Arrow Connector 67"/>
          <p:cNvCxnSpPr/>
          <p:nvPr/>
        </p:nvCxnSpPr>
        <p:spPr>
          <a:xfrm rot="5400000">
            <a:off x="5930116" y="1999446"/>
            <a:ext cx="142876"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70" name="Straight Arrow Connector 69"/>
          <p:cNvCxnSpPr/>
          <p:nvPr/>
        </p:nvCxnSpPr>
        <p:spPr>
          <a:xfrm rot="5400000">
            <a:off x="1843862" y="1989921"/>
            <a:ext cx="142876"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71" name="Straight Arrow Connector 70"/>
          <p:cNvCxnSpPr/>
          <p:nvPr/>
        </p:nvCxnSpPr>
        <p:spPr>
          <a:xfrm rot="5400000">
            <a:off x="4429918" y="2713826"/>
            <a:ext cx="142876"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72" name="Straight Arrow Connector 71"/>
          <p:cNvCxnSpPr/>
          <p:nvPr/>
        </p:nvCxnSpPr>
        <p:spPr>
          <a:xfrm rot="16200000" flipH="1">
            <a:off x="3714744" y="2285992"/>
            <a:ext cx="142876" cy="142876"/>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73" name="Straight Arrow Connector 72"/>
          <p:cNvCxnSpPr/>
          <p:nvPr/>
        </p:nvCxnSpPr>
        <p:spPr>
          <a:xfrm rot="5400000">
            <a:off x="1750993" y="3178173"/>
            <a:ext cx="214314"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78" name="Straight Connector 77"/>
          <p:cNvCxnSpPr/>
          <p:nvPr/>
        </p:nvCxnSpPr>
        <p:spPr>
          <a:xfrm rot="5400000">
            <a:off x="219839" y="2713826"/>
            <a:ext cx="428628" cy="1588"/>
          </a:xfrm>
          <a:prstGeom prst="line">
            <a:avLst/>
          </a:prstGeom>
        </p:spPr>
        <p:style>
          <a:lnRef idx="1">
            <a:schemeClr val="dk1"/>
          </a:lnRef>
          <a:fillRef idx="0">
            <a:schemeClr val="dk1"/>
          </a:fillRef>
          <a:effectRef idx="0">
            <a:schemeClr val="dk1"/>
          </a:effectRef>
          <a:fontRef idx="minor">
            <a:schemeClr val="tx1"/>
          </a:fontRef>
        </p:style>
      </p:cxnSp>
      <p:cxnSp>
        <p:nvCxnSpPr>
          <p:cNvPr id="82" name="Straight Connector 81"/>
          <p:cNvCxnSpPr/>
          <p:nvPr/>
        </p:nvCxnSpPr>
        <p:spPr>
          <a:xfrm>
            <a:off x="428596" y="2500306"/>
            <a:ext cx="500066" cy="1588"/>
          </a:xfrm>
          <a:prstGeom prst="line">
            <a:avLst/>
          </a:prstGeom>
        </p:spPr>
        <p:style>
          <a:lnRef idx="1">
            <a:schemeClr val="dk1"/>
          </a:lnRef>
          <a:fillRef idx="0">
            <a:schemeClr val="dk1"/>
          </a:fillRef>
          <a:effectRef idx="0">
            <a:schemeClr val="dk1"/>
          </a:effectRef>
          <a:fontRef idx="minor">
            <a:schemeClr val="tx1"/>
          </a:fontRef>
        </p:style>
      </p:cxnSp>
      <p:cxnSp>
        <p:nvCxnSpPr>
          <p:cNvPr id="86" name="Straight Arrow Connector 85"/>
          <p:cNvCxnSpPr/>
          <p:nvPr/>
        </p:nvCxnSpPr>
        <p:spPr>
          <a:xfrm>
            <a:off x="433358" y="2933697"/>
            <a:ext cx="785818"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88" name="Straight Arrow Connector 87"/>
          <p:cNvCxnSpPr/>
          <p:nvPr/>
        </p:nvCxnSpPr>
        <p:spPr>
          <a:xfrm rot="5400000">
            <a:off x="1679555" y="2354255"/>
            <a:ext cx="214314"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94" name="Straight Arrow Connector 93"/>
          <p:cNvCxnSpPr>
            <a:stCxn id="14" idx="1"/>
            <a:endCxn id="13" idx="3"/>
          </p:cNvCxnSpPr>
          <p:nvPr/>
        </p:nvCxnSpPr>
        <p:spPr>
          <a:xfrm rot="10800000">
            <a:off x="2643174" y="2536025"/>
            <a:ext cx="1000132" cy="142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01" name="Straight Connector 100"/>
          <p:cNvCxnSpPr/>
          <p:nvPr/>
        </p:nvCxnSpPr>
        <p:spPr>
          <a:xfrm>
            <a:off x="5357818" y="2928934"/>
            <a:ext cx="3214710" cy="1588"/>
          </a:xfrm>
          <a:prstGeom prst="line">
            <a:avLst/>
          </a:prstGeom>
        </p:spPr>
        <p:style>
          <a:lnRef idx="1">
            <a:schemeClr val="dk1"/>
          </a:lnRef>
          <a:fillRef idx="0">
            <a:schemeClr val="dk1"/>
          </a:fillRef>
          <a:effectRef idx="0">
            <a:schemeClr val="dk1"/>
          </a:effectRef>
          <a:fontRef idx="minor">
            <a:schemeClr val="tx1"/>
          </a:fontRef>
        </p:style>
      </p:cxnSp>
      <p:cxnSp>
        <p:nvCxnSpPr>
          <p:cNvPr id="102" name="Straight Connector 101"/>
          <p:cNvCxnSpPr/>
          <p:nvPr/>
        </p:nvCxnSpPr>
        <p:spPr>
          <a:xfrm rot="5400000">
            <a:off x="7465239" y="4036223"/>
            <a:ext cx="2214578" cy="1588"/>
          </a:xfrm>
          <a:prstGeom prst="line">
            <a:avLst/>
          </a:prstGeom>
        </p:spPr>
        <p:style>
          <a:lnRef idx="1">
            <a:schemeClr val="dk1"/>
          </a:lnRef>
          <a:fillRef idx="0">
            <a:schemeClr val="dk1"/>
          </a:fillRef>
          <a:effectRef idx="0">
            <a:schemeClr val="dk1"/>
          </a:effectRef>
          <a:fontRef idx="minor">
            <a:schemeClr val="tx1"/>
          </a:fontRef>
        </p:style>
      </p:cxnSp>
      <p:cxnSp>
        <p:nvCxnSpPr>
          <p:cNvPr id="104" name="Straight Connector 103"/>
          <p:cNvCxnSpPr/>
          <p:nvPr/>
        </p:nvCxnSpPr>
        <p:spPr>
          <a:xfrm>
            <a:off x="5581657" y="5153037"/>
            <a:ext cx="3000396" cy="1588"/>
          </a:xfrm>
          <a:prstGeom prst="line">
            <a:avLst/>
          </a:prstGeom>
        </p:spPr>
        <p:style>
          <a:lnRef idx="1">
            <a:schemeClr val="dk1"/>
          </a:lnRef>
          <a:fillRef idx="0">
            <a:schemeClr val="dk1"/>
          </a:fillRef>
          <a:effectRef idx="0">
            <a:schemeClr val="dk1"/>
          </a:effectRef>
          <a:fontRef idx="minor">
            <a:schemeClr val="tx1"/>
          </a:fontRef>
        </p:style>
      </p:cxnSp>
      <p:cxnSp>
        <p:nvCxnSpPr>
          <p:cNvPr id="107" name="Straight Arrow Connector 106"/>
          <p:cNvCxnSpPr/>
          <p:nvPr/>
        </p:nvCxnSpPr>
        <p:spPr>
          <a:xfrm rot="5400000">
            <a:off x="6563533" y="3642520"/>
            <a:ext cx="142876"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08" name="Straight Arrow Connector 107"/>
          <p:cNvCxnSpPr/>
          <p:nvPr/>
        </p:nvCxnSpPr>
        <p:spPr>
          <a:xfrm rot="5400000">
            <a:off x="2001026" y="3642520"/>
            <a:ext cx="142876"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09" name="Straight Arrow Connector 108"/>
          <p:cNvCxnSpPr>
            <a:stCxn id="19" idx="2"/>
          </p:cNvCxnSpPr>
          <p:nvPr/>
        </p:nvCxnSpPr>
        <p:spPr>
          <a:xfrm rot="5400000">
            <a:off x="3910008" y="4052892"/>
            <a:ext cx="180976"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11" name="Straight Arrow Connector 110"/>
          <p:cNvCxnSpPr/>
          <p:nvPr/>
        </p:nvCxnSpPr>
        <p:spPr>
          <a:xfrm rot="5400000">
            <a:off x="3910802" y="4375950"/>
            <a:ext cx="180976"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12" name="Straight Arrow Connector 111"/>
          <p:cNvCxnSpPr/>
          <p:nvPr/>
        </p:nvCxnSpPr>
        <p:spPr>
          <a:xfrm rot="5400000">
            <a:off x="3929852" y="4675990"/>
            <a:ext cx="142876"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13" name="Straight Arrow Connector 112"/>
          <p:cNvCxnSpPr/>
          <p:nvPr/>
        </p:nvCxnSpPr>
        <p:spPr>
          <a:xfrm rot="5400000">
            <a:off x="3929852" y="4976029"/>
            <a:ext cx="142876"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14" name="Straight Arrow Connector 113"/>
          <p:cNvCxnSpPr/>
          <p:nvPr/>
        </p:nvCxnSpPr>
        <p:spPr>
          <a:xfrm rot="5400000">
            <a:off x="3925090" y="5357032"/>
            <a:ext cx="142876"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15" name="Straight Arrow Connector 114"/>
          <p:cNvCxnSpPr/>
          <p:nvPr/>
        </p:nvCxnSpPr>
        <p:spPr>
          <a:xfrm>
            <a:off x="5414968" y="5724541"/>
            <a:ext cx="357190" cy="214314"/>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16" name="Straight Arrow Connector 115"/>
          <p:cNvCxnSpPr/>
          <p:nvPr/>
        </p:nvCxnSpPr>
        <p:spPr>
          <a:xfrm>
            <a:off x="1857356" y="6215082"/>
            <a:ext cx="285752" cy="214314"/>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18" name="Straight Arrow Connector 117"/>
          <p:cNvCxnSpPr/>
          <p:nvPr/>
        </p:nvCxnSpPr>
        <p:spPr>
          <a:xfrm>
            <a:off x="3714744" y="6500834"/>
            <a:ext cx="214314" cy="142876"/>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23" name="Straight Arrow Connector 122"/>
          <p:cNvCxnSpPr>
            <a:stCxn id="26" idx="3"/>
            <a:endCxn id="27" idx="1"/>
          </p:cNvCxnSpPr>
          <p:nvPr/>
        </p:nvCxnSpPr>
        <p:spPr>
          <a:xfrm>
            <a:off x="2928926" y="6062679"/>
            <a:ext cx="2552718" cy="28576"/>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sp>
        <p:nvSpPr>
          <p:cNvPr id="58" name="Slide Number Placeholder 57"/>
          <p:cNvSpPr>
            <a:spLocks noGrp="1"/>
          </p:cNvSpPr>
          <p:nvPr>
            <p:ph type="sldNum" sz="quarter" idx="12"/>
          </p:nvPr>
        </p:nvSpPr>
        <p:spPr/>
        <p:txBody>
          <a:bodyPr/>
          <a:lstStyle/>
          <a:p>
            <a:fld id="{2C15A0EB-CB94-4446-B6AB-61D6DCDC50A3}" type="slidenum">
              <a:rPr lang="en-US" smtClean="0"/>
              <a:pPr/>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84138"/>
            <a:ext cx="8839200" cy="654032"/>
          </a:xfrm>
        </p:spPr>
        <p:txBody>
          <a:bodyPr>
            <a:normAutofit/>
          </a:bodyPr>
          <a:lstStyle/>
          <a:p>
            <a:pPr marL="542925" indent="-542925" algn="just">
              <a:buFont typeface="Wingdings" pitchFamily="2" charset="2"/>
              <a:buChar char="q"/>
            </a:pPr>
            <a:r>
              <a:rPr lang="en-GB" sz="2800" b="1" dirty="0" smtClean="0">
                <a:solidFill>
                  <a:schemeClr val="tx1"/>
                </a:solidFill>
              </a:rPr>
              <a:t>Imperatives For Proponents</a:t>
            </a:r>
            <a:endParaRPr lang="en-GB" sz="2800" b="1" dirty="0">
              <a:solidFill>
                <a:schemeClr val="tx1"/>
              </a:solidFill>
            </a:endParaRPr>
          </a:p>
        </p:txBody>
      </p:sp>
      <p:sp>
        <p:nvSpPr>
          <p:cNvPr id="3" name="Content Placeholder 2"/>
          <p:cNvSpPr>
            <a:spLocks noGrp="1"/>
          </p:cNvSpPr>
          <p:nvPr>
            <p:ph sz="quarter" idx="1"/>
          </p:nvPr>
        </p:nvSpPr>
        <p:spPr>
          <a:xfrm>
            <a:off x="228600" y="762000"/>
            <a:ext cx="8763000" cy="5867400"/>
          </a:xfrm>
        </p:spPr>
        <p:txBody>
          <a:bodyPr>
            <a:normAutofit fontScale="70000" lnSpcReduction="20000"/>
          </a:bodyPr>
          <a:lstStyle/>
          <a:p>
            <a:pPr marL="361950" indent="-361950" algn="just">
              <a:buClrTx/>
              <a:buFont typeface="Wingdings" pitchFamily="2" charset="2"/>
              <a:buChar char="Ø"/>
            </a:pPr>
            <a:r>
              <a:rPr lang="en-GB" dirty="0" smtClean="0"/>
              <a:t>Adequate and effective Baseline studies</a:t>
            </a:r>
          </a:p>
          <a:p>
            <a:pPr marL="361950" indent="-361950" algn="just">
              <a:buClrTx/>
              <a:buFont typeface="Wingdings" pitchFamily="2" charset="2"/>
              <a:buChar char="Ø"/>
            </a:pPr>
            <a:endParaRPr lang="en-GB" dirty="0" smtClean="0"/>
          </a:p>
          <a:p>
            <a:pPr marL="809625" indent="-447675" algn="just">
              <a:buClrTx/>
              <a:buFontTx/>
              <a:buChar char="–"/>
            </a:pPr>
            <a:r>
              <a:rPr lang="en-GB" dirty="0" smtClean="0"/>
              <a:t>Population characteristics (size and structure)</a:t>
            </a:r>
          </a:p>
          <a:p>
            <a:pPr marL="809625" indent="-447675" algn="just">
              <a:buClrTx/>
              <a:buNone/>
            </a:pPr>
            <a:endParaRPr lang="en-GB" dirty="0" smtClean="0"/>
          </a:p>
          <a:p>
            <a:pPr marL="809625" indent="-447675" algn="just">
              <a:buClrTx/>
              <a:buFontTx/>
              <a:buChar char="–"/>
            </a:pPr>
            <a:r>
              <a:rPr lang="en-GB" dirty="0" smtClean="0"/>
              <a:t>Socioeconomic characteristics</a:t>
            </a:r>
          </a:p>
          <a:p>
            <a:pPr marL="990600" indent="0" algn="just">
              <a:buClrTx/>
              <a:buNone/>
            </a:pPr>
            <a:r>
              <a:rPr lang="en-GB" dirty="0" smtClean="0"/>
              <a:t>(Education/Health/Employment/Household Assets etc)</a:t>
            </a:r>
          </a:p>
          <a:p>
            <a:pPr marL="990600" indent="0" algn="just">
              <a:buClrTx/>
              <a:buNone/>
            </a:pPr>
            <a:endParaRPr lang="en-GB" dirty="0" smtClean="0"/>
          </a:p>
          <a:p>
            <a:pPr marL="809625" indent="-447675" algn="just">
              <a:buClrTx/>
              <a:buFontTx/>
              <a:buChar char="–"/>
            </a:pPr>
            <a:r>
              <a:rPr lang="en-GB" dirty="0" smtClean="0"/>
              <a:t>Physical Environmental characteristics</a:t>
            </a:r>
          </a:p>
          <a:p>
            <a:pPr marL="990600" indent="0" algn="just">
              <a:buClrTx/>
              <a:buNone/>
            </a:pPr>
            <a:r>
              <a:rPr lang="en-GB" dirty="0" smtClean="0"/>
              <a:t>(Climatic factors/Ecology/Topography/Soil &amp; Water Sampling etc)</a:t>
            </a:r>
          </a:p>
          <a:p>
            <a:pPr marL="361950" indent="-361950" algn="just">
              <a:buClrTx/>
              <a:buNone/>
            </a:pPr>
            <a:endParaRPr lang="en-GB" dirty="0" smtClean="0"/>
          </a:p>
          <a:p>
            <a:pPr marL="361950" indent="-361950" algn="just">
              <a:buClrTx/>
              <a:buFont typeface="Wingdings" pitchFamily="2" charset="2"/>
              <a:buChar char="Ø"/>
            </a:pPr>
            <a:r>
              <a:rPr lang="en-GB" dirty="0" smtClean="0"/>
              <a:t>Effective Engagement with Target Communities</a:t>
            </a:r>
          </a:p>
          <a:p>
            <a:pPr marL="361950" indent="-361950" algn="just">
              <a:buClrTx/>
              <a:buNone/>
            </a:pPr>
            <a:endParaRPr lang="en-GB" dirty="0" smtClean="0"/>
          </a:p>
          <a:p>
            <a:pPr marL="809625" indent="-447675" algn="just">
              <a:buClrTx/>
              <a:buFontTx/>
              <a:buChar char="–"/>
            </a:pPr>
            <a:r>
              <a:rPr lang="en-GB" dirty="0" smtClean="0"/>
              <a:t>Intimate key community stakeholders on impending exercise and purpose;</a:t>
            </a:r>
          </a:p>
          <a:p>
            <a:pPr marL="809625" indent="-447675" algn="just">
              <a:buClrTx/>
              <a:buNone/>
            </a:pPr>
            <a:endParaRPr lang="en-GB" dirty="0" smtClean="0"/>
          </a:p>
          <a:p>
            <a:pPr marL="809625" indent="-447675" algn="just">
              <a:buClrTx/>
              <a:buFontTx/>
              <a:buChar char="–"/>
            </a:pPr>
            <a:r>
              <a:rPr lang="en-GB" dirty="0" smtClean="0"/>
              <a:t>Solicit their co-operation/assure no tax implications;</a:t>
            </a:r>
          </a:p>
          <a:p>
            <a:pPr marL="809625" indent="-447675" algn="just">
              <a:buClrTx/>
              <a:buNone/>
            </a:pPr>
            <a:endParaRPr lang="en-GB" dirty="0" smtClean="0"/>
          </a:p>
          <a:p>
            <a:pPr marL="809625" indent="-447675" algn="just">
              <a:buClrTx/>
              <a:buFontTx/>
              <a:buChar char="–"/>
            </a:pPr>
            <a:r>
              <a:rPr lang="en-GB" dirty="0" smtClean="0"/>
              <a:t>Agree on sampling frame and sample size;</a:t>
            </a:r>
          </a:p>
          <a:p>
            <a:pPr marL="809625" indent="-447675" algn="just">
              <a:buClrTx/>
              <a:buNone/>
            </a:pPr>
            <a:endParaRPr lang="en-GB" dirty="0" smtClean="0"/>
          </a:p>
          <a:p>
            <a:pPr marL="809625" indent="-447675" algn="just">
              <a:buClrTx/>
              <a:buFontTx/>
              <a:buChar char="–"/>
            </a:pPr>
            <a:r>
              <a:rPr lang="en-GB" dirty="0" smtClean="0"/>
              <a:t>Ensure geographic spread.</a:t>
            </a:r>
          </a:p>
          <a:p>
            <a:pPr marL="809625" indent="-447675" algn="just">
              <a:buClrTx/>
              <a:buNone/>
            </a:pPr>
            <a:endParaRPr lang="en-GB" dirty="0" smtClean="0"/>
          </a:p>
        </p:txBody>
      </p:sp>
      <p:sp>
        <p:nvSpPr>
          <p:cNvPr id="5" name="Slide Number Placeholder 4"/>
          <p:cNvSpPr>
            <a:spLocks noGrp="1"/>
          </p:cNvSpPr>
          <p:nvPr>
            <p:ph type="sldNum" sz="quarter" idx="12"/>
          </p:nvPr>
        </p:nvSpPr>
        <p:spPr/>
        <p:txBody>
          <a:bodyPr/>
          <a:lstStyle/>
          <a:p>
            <a:fld id="{2C15A0EB-CB94-4446-B6AB-61D6DCDC50A3}" type="slidenum">
              <a:rPr lang="en-US" smtClean="0"/>
              <a:pPr/>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84138"/>
            <a:ext cx="8763000" cy="654032"/>
          </a:xfrm>
        </p:spPr>
        <p:txBody>
          <a:bodyPr>
            <a:normAutofit/>
          </a:bodyPr>
          <a:lstStyle/>
          <a:p>
            <a:pPr marL="542925" indent="-542925" algn="just">
              <a:buFont typeface="Wingdings" pitchFamily="2" charset="2"/>
              <a:buChar char="q"/>
            </a:pPr>
            <a:r>
              <a:rPr lang="en-GB" sz="3200" b="1" dirty="0" smtClean="0">
                <a:solidFill>
                  <a:schemeClr val="tx1"/>
                </a:solidFill>
              </a:rPr>
              <a:t>Challenges</a:t>
            </a:r>
            <a:endParaRPr lang="en-GB" sz="3200" b="1" dirty="0">
              <a:solidFill>
                <a:schemeClr val="tx1"/>
              </a:solidFill>
            </a:endParaRPr>
          </a:p>
        </p:txBody>
      </p:sp>
      <p:sp>
        <p:nvSpPr>
          <p:cNvPr id="3" name="Content Placeholder 2"/>
          <p:cNvSpPr>
            <a:spLocks noGrp="1"/>
          </p:cNvSpPr>
          <p:nvPr>
            <p:ph sz="quarter" idx="1"/>
          </p:nvPr>
        </p:nvSpPr>
        <p:spPr>
          <a:xfrm>
            <a:off x="152400" y="838200"/>
            <a:ext cx="8839200" cy="5791200"/>
          </a:xfrm>
        </p:spPr>
        <p:txBody>
          <a:bodyPr>
            <a:normAutofit fontScale="85000" lnSpcReduction="10000"/>
          </a:bodyPr>
          <a:lstStyle/>
          <a:p>
            <a:pPr marL="361950" indent="-361950" algn="just">
              <a:buClrTx/>
              <a:buFont typeface="Wingdings" pitchFamily="2" charset="2"/>
              <a:buChar char="Ø"/>
            </a:pPr>
            <a:r>
              <a:rPr lang="en-GB" dirty="0" smtClean="0"/>
              <a:t>Too many regulators (conflict and overlap of responsibilities);</a:t>
            </a:r>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r>
              <a:rPr lang="en-GB" dirty="0" smtClean="0"/>
              <a:t>Capacity building for regulators/administrators to avoid hijack of compliance monitoring and enforcement by proponents;</a:t>
            </a:r>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r>
              <a:rPr lang="en-GB" dirty="0" smtClean="0"/>
              <a:t>Public participation is critical</a:t>
            </a:r>
          </a:p>
          <a:p>
            <a:pPr marL="809625" indent="-447675" algn="just">
              <a:buClrTx/>
              <a:buFontTx/>
              <a:buChar char="–"/>
            </a:pPr>
            <a:r>
              <a:rPr lang="en-GB" dirty="0" smtClean="0"/>
              <a:t>Need for involvement at early stage e.g. scoping (not just to comment on Report);</a:t>
            </a:r>
          </a:p>
          <a:p>
            <a:pPr marL="809625" indent="-447675" algn="just">
              <a:buClrTx/>
              <a:buNone/>
            </a:pPr>
            <a:endParaRPr lang="en-GB" dirty="0" smtClean="0"/>
          </a:p>
          <a:p>
            <a:pPr marL="809625" indent="-447675" algn="just">
              <a:buClrTx/>
              <a:buFontTx/>
              <a:buChar char="–"/>
            </a:pPr>
            <a:r>
              <a:rPr lang="en-GB" dirty="0" smtClean="0"/>
              <a:t>Effective mechanism to manage the largely poor, illiterate and vulnerable public;</a:t>
            </a:r>
          </a:p>
          <a:p>
            <a:pPr marL="809625" indent="-447675" algn="just">
              <a:buClrTx/>
              <a:buNone/>
            </a:pPr>
            <a:endParaRPr lang="en-GB" dirty="0" smtClean="0"/>
          </a:p>
          <a:p>
            <a:pPr marL="809625" indent="-447675" algn="just">
              <a:buClrTx/>
              <a:buFontTx/>
              <a:buChar char="–"/>
            </a:pPr>
            <a:r>
              <a:rPr lang="en-GB" dirty="0" smtClean="0"/>
              <a:t>NGOs and interested groups should develop an integrated, coordinated approach; .</a:t>
            </a:r>
          </a:p>
          <a:p>
            <a:pPr marL="361950" indent="-361950" algn="just">
              <a:buClrTx/>
              <a:buFont typeface="Wingdings" pitchFamily="2" charset="2"/>
              <a:buChar char="Ø"/>
            </a:pPr>
            <a:endParaRPr lang="en-GB" dirty="0" smtClean="0"/>
          </a:p>
          <a:p>
            <a:pPr marL="361950" indent="-361950" algn="just">
              <a:buClrTx/>
              <a:buFont typeface="Wingdings" pitchFamily="2" charset="2"/>
              <a:buChar char="Ø"/>
            </a:pPr>
            <a:r>
              <a:rPr lang="en-GB" dirty="0" smtClean="0"/>
              <a:t>Affected states should be more involved (not just at Review Stage)</a:t>
            </a:r>
          </a:p>
          <a:p>
            <a:pPr marL="361950" indent="-361950" algn="just">
              <a:buClrTx/>
              <a:buNone/>
            </a:pPr>
            <a:endParaRPr lang="en-GB" dirty="0" smtClean="0"/>
          </a:p>
          <a:p>
            <a:pPr marL="809625" indent="-447675" algn="just">
              <a:buClrTx/>
              <a:buFontTx/>
              <a:buChar char="–"/>
            </a:pPr>
            <a:endParaRPr lang="en-GB" dirty="0" smtClean="0"/>
          </a:p>
          <a:p>
            <a:pPr marL="809625" indent="-447675" algn="just">
              <a:buClrTx/>
              <a:buNone/>
            </a:pPr>
            <a:endParaRPr lang="en-GB" dirty="0" smtClean="0"/>
          </a:p>
        </p:txBody>
      </p:sp>
      <p:sp>
        <p:nvSpPr>
          <p:cNvPr id="5" name="Slide Number Placeholder 4"/>
          <p:cNvSpPr>
            <a:spLocks noGrp="1"/>
          </p:cNvSpPr>
          <p:nvPr>
            <p:ph type="sldNum" sz="quarter" idx="12"/>
          </p:nvPr>
        </p:nvSpPr>
        <p:spPr/>
        <p:txBody>
          <a:bodyPr/>
          <a:lstStyle/>
          <a:p>
            <a:fld id="{2C15A0EB-CB94-4446-B6AB-61D6DCDC50A3}" type="slidenum">
              <a:rPr lang="en-US" smtClean="0"/>
              <a:pPr/>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428604"/>
            <a:ext cx="7901014" cy="6045348"/>
          </a:xfrm>
        </p:spPr>
        <p:txBody>
          <a:bodyPr>
            <a:normAutofit/>
          </a:bodyPr>
          <a:lstStyle/>
          <a:p>
            <a:pPr>
              <a:buNone/>
            </a:pPr>
            <a:endParaRPr lang="en-GB" sz="5400" dirty="0" smtClean="0"/>
          </a:p>
          <a:p>
            <a:pPr>
              <a:buNone/>
            </a:pPr>
            <a:endParaRPr lang="en-GB" sz="5400" dirty="0" smtClean="0"/>
          </a:p>
          <a:p>
            <a:pPr>
              <a:buNone/>
            </a:pPr>
            <a:endParaRPr lang="en-GB" sz="800" dirty="0" smtClean="0"/>
          </a:p>
          <a:p>
            <a:pPr algn="ctr">
              <a:buNone/>
            </a:pPr>
            <a:r>
              <a:rPr lang="en-GB" sz="5400" b="1" i="1" dirty="0" smtClean="0"/>
              <a:t>THANK YOU </a:t>
            </a:r>
            <a:endParaRPr lang="en-GB" sz="5400" b="1" i="1" dirty="0"/>
          </a:p>
        </p:txBody>
      </p:sp>
      <p:sp>
        <p:nvSpPr>
          <p:cNvPr id="5" name="Slide Number Placeholder 4"/>
          <p:cNvSpPr>
            <a:spLocks noGrp="1"/>
          </p:cNvSpPr>
          <p:nvPr>
            <p:ph type="sldNum" sz="quarter" idx="12"/>
          </p:nvPr>
        </p:nvSpPr>
        <p:spPr/>
        <p:txBody>
          <a:bodyPr/>
          <a:lstStyle/>
          <a:p>
            <a:fld id="{2C15A0EB-CB94-4446-B6AB-61D6DCDC50A3}" type="slidenum">
              <a:rPr lang="en-US" smtClean="0"/>
              <a:pPr/>
              <a:t>26</a:t>
            </a:fld>
            <a:endParaRPr lang="en-US"/>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133</TotalTime>
  <Words>2251</Words>
  <Application>Microsoft Office PowerPoint</Application>
  <PresentationFormat>On-screen Show (4:3)</PresentationFormat>
  <Paragraphs>513</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Equity</vt:lpstr>
      <vt:lpstr>Introduction And Overview of Environmental Impact Assessment (Law &amp; Policy)</vt:lpstr>
      <vt:lpstr>Objectives</vt:lpstr>
      <vt:lpstr>Clarification of Concepts</vt:lpstr>
      <vt:lpstr>Clarification of Concepts...</vt:lpstr>
      <vt:lpstr>Guiding Principles for EIA</vt:lpstr>
      <vt:lpstr>EIA As An International Concept</vt:lpstr>
      <vt:lpstr>Benefits And Flaws of EIA</vt:lpstr>
      <vt:lpstr>Benefits of DIA</vt:lpstr>
      <vt:lpstr>Guidelines for Analyzing DIA</vt:lpstr>
      <vt:lpstr>EIA/DIA In the Context of the Free Zone Initiative</vt:lpstr>
      <vt:lpstr>EIA/DIA In the Context of the Free Zone...</vt:lpstr>
      <vt:lpstr>EIA IN NIGERIA</vt:lpstr>
      <vt:lpstr>Understanding The Objectives</vt:lpstr>
      <vt:lpstr>Restriction Regarding Prior Consideration of Environmental Impact </vt:lpstr>
      <vt:lpstr>Minimum Content Of EIA (S. 4)</vt:lpstr>
      <vt:lpstr>Excluded Projects</vt:lpstr>
      <vt:lpstr>The Mandatory Study List...</vt:lpstr>
      <vt:lpstr>EIA Procedural Guideline And Sectoral Guidelines</vt:lpstr>
      <vt:lpstr>Categorisation Of Study Activities</vt:lpstr>
      <vt:lpstr>The Categorisation</vt:lpstr>
      <vt:lpstr>The EIA Process In Nigeria</vt:lpstr>
      <vt:lpstr>The EIA Process In Nigeria...</vt:lpstr>
      <vt:lpstr>Slide 23</vt:lpstr>
      <vt:lpstr>Imperatives For Proponents</vt:lpstr>
      <vt:lpstr>Challenges</vt:lpstr>
      <vt:lpstr>Slide 26</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And Overview of Environmental Impact Assessment (Law &amp; Policy)</dc:title>
  <dc:creator>Yetunde</dc:creator>
  <cp:lastModifiedBy>Yetunde</cp:lastModifiedBy>
  <cp:revision>60</cp:revision>
  <dcterms:created xsi:type="dcterms:W3CDTF">2014-01-30T08:20:03Z</dcterms:created>
  <dcterms:modified xsi:type="dcterms:W3CDTF">2014-01-30T10:57:04Z</dcterms:modified>
</cp:coreProperties>
</file>