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handoutMasterIdLst>
    <p:handoutMasterId r:id="rId23"/>
  </p:handoutMasterIdLst>
  <p:sldIdLst>
    <p:sldId id="257" r:id="rId2"/>
    <p:sldId id="258" r:id="rId3"/>
    <p:sldId id="259" r:id="rId4"/>
    <p:sldId id="274"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5" r:id="rId19"/>
    <p:sldId id="276" r:id="rId20"/>
    <p:sldId id="273" r:id="rId21"/>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9" d="100"/>
          <a:sy n="79" d="100"/>
        </p:scale>
        <p:origin x="-38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6B6AB9D3-10D4-49D5-A4C7-6AD995BA06E5}" type="datetimeFigureOut">
              <a:rPr lang="en-US" smtClean="0"/>
              <a:t>25-Sep-12</a:t>
            </a:fld>
            <a:endParaRPr lang="en-US"/>
          </a:p>
        </p:txBody>
      </p:sp>
      <p:sp>
        <p:nvSpPr>
          <p:cNvPr id="4" name="Footer Placeholder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8250" y="9428163"/>
            <a:ext cx="2889250" cy="496887"/>
          </a:xfrm>
          <a:prstGeom prst="rect">
            <a:avLst/>
          </a:prstGeom>
        </p:spPr>
        <p:txBody>
          <a:bodyPr vert="horz" lIns="91440" tIns="45720" rIns="91440" bIns="45720" rtlCol="0" anchor="b"/>
          <a:lstStyle>
            <a:lvl1pPr algn="r">
              <a:defRPr sz="1200"/>
            </a:lvl1pPr>
          </a:lstStyle>
          <a:p>
            <a:fld id="{8DD1DA88-7DB5-4586-821D-0403A6CE2F1C}"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2"/>
            <a:ext cx="2889938" cy="496332"/>
          </a:xfrm>
          <a:prstGeom prst="rect">
            <a:avLst/>
          </a:prstGeom>
        </p:spPr>
        <p:txBody>
          <a:bodyPr vert="horz" lIns="91440" tIns="45720" rIns="91440" bIns="45720" rtlCol="0"/>
          <a:lstStyle>
            <a:lvl1pPr algn="r">
              <a:defRPr sz="1200"/>
            </a:lvl1pPr>
          </a:lstStyle>
          <a:p>
            <a:fld id="{8DF19D6D-CC39-4C98-B9D6-0DF04CEE5AAE}" type="datetimeFigureOut">
              <a:rPr lang="en-US" smtClean="0"/>
              <a:pPr/>
              <a:t>25-Sep-12</a:t>
            </a:fld>
            <a:endParaRPr lang="en-U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411C9903-445B-4CCA-8845-F1F6285B97F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04341AFF-1326-4C0A-93FA-FA946E0B6D8D}" type="datetime1">
              <a:rPr lang="en-US" smtClean="0"/>
              <a:pPr/>
              <a:t>25-Sep-12</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7148AA5B-3FC3-4A49-9DCB-1DA8D7FE7D45}"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1A3241-BD12-4DED-98CA-3516D98C3967}" type="datetime1">
              <a:rPr lang="en-US" smtClean="0"/>
              <a:pPr/>
              <a:t>25-Sep-12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48AA5B-3FC3-4A49-9DCB-1DA8D7FE7D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F9255C3-F321-4806-82A6-550C2B293EE2}" type="datetime1">
              <a:rPr lang="en-US" smtClean="0"/>
              <a:pPr/>
              <a:t>25-Sep-12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48AA5B-3FC3-4A49-9DCB-1DA8D7FE7D45}"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7D894ED-42EA-4948-A4E1-B7EA05E4B8F9}" type="datetime1">
              <a:rPr lang="en-US" smtClean="0"/>
              <a:pPr/>
              <a:t>25-Sep-12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148AA5B-3FC3-4A49-9DCB-1DA8D7FE7D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89960E8-695B-4F09-8E59-33D47D8A9A84}" type="datetime1">
              <a:rPr lang="en-US" smtClean="0"/>
              <a:pPr/>
              <a:t>25-Sep-12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148AA5B-3FC3-4A49-9DCB-1DA8D7FE7D45}"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197ACA5-EABD-417B-9372-3B2950D85A62}" type="datetime1">
              <a:rPr lang="en-US" smtClean="0"/>
              <a:pPr/>
              <a:t>25-Sep-12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148AA5B-3FC3-4A49-9DCB-1DA8D7FE7D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FC98AA9-776C-4550-B50E-38EE63C44D8D}" type="datetime1">
              <a:rPr lang="en-US" smtClean="0"/>
              <a:pPr/>
              <a:t>25-Sep-12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148AA5B-3FC3-4A49-9DCB-1DA8D7FE7D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F0C19BC-491E-49BF-9A7F-B3B16A7CA134}" type="datetime1">
              <a:rPr lang="en-US" smtClean="0"/>
              <a:pPr/>
              <a:t>25-Sep-12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148AA5B-3FC3-4A49-9DCB-1DA8D7FE7D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531C307A-CE16-4BFD-8352-9A5C9927E73F}" type="datetime1">
              <a:rPr lang="en-US" smtClean="0"/>
              <a:pPr/>
              <a:t>25-Sep-12</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7148AA5B-3FC3-4A49-9DCB-1DA8D7FE7D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0D18FAA-CEDF-4619-B4F8-BFDFC2D07B3A}" type="datetime1">
              <a:rPr lang="en-US" smtClean="0"/>
              <a:pPr/>
              <a:t>25-Sep-12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48AA5B-3FC3-4A49-9DCB-1DA8D7FE7D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924C94-1247-4D16-B43E-08F670B98347}" type="datetime1">
              <a:rPr lang="en-US" smtClean="0"/>
              <a:pPr/>
              <a:t>25-Sep-12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148AA5B-3FC3-4A49-9DCB-1DA8D7FE7D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7A8A8D97-C9D1-4F9E-95FF-28609EE64275}" type="datetime1">
              <a:rPr lang="en-US" smtClean="0"/>
              <a:pPr/>
              <a:t>25-Sep-12</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148AA5B-3FC3-4A49-9DCB-1DA8D7FE7D4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83938"/>
            <a:ext cx="8534400" cy="2787862"/>
          </a:xfrm>
        </p:spPr>
        <p:txBody>
          <a:bodyPr>
            <a:noAutofit/>
          </a:bodyPr>
          <a:lstStyle/>
          <a:p>
            <a:pPr algn="ctr" eaLnBrk="1" fontAlgn="auto" hangingPunct="1">
              <a:spcAft>
                <a:spcPts val="0"/>
              </a:spcAft>
              <a:defRPr/>
            </a:pPr>
            <a:r>
              <a:rPr lang="en-US" sz="2800" dirty="0" smtClean="0">
                <a:latin typeface="Arial Narrow" pitchFamily="34" charset="0"/>
              </a:rPr>
              <a:t>Policy, legal implications and options for a regional governance approach to climate change  adaptation and environmental conservation for southwest Nigeria</a:t>
            </a:r>
            <a:endParaRPr lang="en-US" sz="2800" dirty="0">
              <a:latin typeface="Arial Narrow" pitchFamily="34" charset="0"/>
            </a:endParaRPr>
          </a:p>
        </p:txBody>
      </p:sp>
      <p:sp>
        <p:nvSpPr>
          <p:cNvPr id="9219" name="Subtitle 2"/>
          <p:cNvSpPr>
            <a:spLocks noGrp="1"/>
          </p:cNvSpPr>
          <p:nvPr>
            <p:ph type="subTitle" idx="1"/>
          </p:nvPr>
        </p:nvSpPr>
        <p:spPr>
          <a:xfrm>
            <a:off x="304801" y="2133600"/>
            <a:ext cx="8839200" cy="4953000"/>
          </a:xfrm>
        </p:spPr>
        <p:txBody>
          <a:bodyPr>
            <a:normAutofit fontScale="77500" lnSpcReduction="20000"/>
          </a:bodyPr>
          <a:lstStyle/>
          <a:p>
            <a:pPr marR="0" algn="ctr" eaLnBrk="1" hangingPunct="1">
              <a:lnSpc>
                <a:spcPct val="80000"/>
              </a:lnSpc>
              <a:spcBef>
                <a:spcPct val="0"/>
              </a:spcBef>
              <a:buFont typeface="Wingdings" pitchFamily="2" charset="2"/>
              <a:buNone/>
            </a:pPr>
            <a:endParaRPr lang="en-US" sz="1100" dirty="0" smtClean="0">
              <a:latin typeface="Arial Narrow" pitchFamily="34" charset="0"/>
            </a:endParaRPr>
          </a:p>
          <a:p>
            <a:pPr marR="0" algn="ctr" eaLnBrk="1" hangingPunct="1">
              <a:lnSpc>
                <a:spcPct val="80000"/>
              </a:lnSpc>
              <a:spcBef>
                <a:spcPct val="0"/>
              </a:spcBef>
              <a:buFont typeface="Wingdings" pitchFamily="2" charset="2"/>
              <a:buNone/>
            </a:pPr>
            <a:endParaRPr lang="en-US" sz="1100" dirty="0" smtClean="0">
              <a:latin typeface="Arial Narrow" pitchFamily="34" charset="0"/>
            </a:endParaRPr>
          </a:p>
          <a:p>
            <a:pPr marR="0" algn="ctr" eaLnBrk="1" hangingPunct="1">
              <a:lnSpc>
                <a:spcPct val="80000"/>
              </a:lnSpc>
              <a:spcBef>
                <a:spcPct val="0"/>
              </a:spcBef>
              <a:buFont typeface="Wingdings" pitchFamily="2" charset="2"/>
              <a:buNone/>
            </a:pPr>
            <a:r>
              <a:rPr lang="en-US" sz="1500" dirty="0" smtClean="0">
                <a:latin typeface="Arial Narrow" pitchFamily="34" charset="0"/>
              </a:rPr>
              <a:t>By </a:t>
            </a:r>
          </a:p>
          <a:p>
            <a:pPr marR="0" algn="ctr" eaLnBrk="1" hangingPunct="1">
              <a:lnSpc>
                <a:spcPct val="80000"/>
              </a:lnSpc>
              <a:spcBef>
                <a:spcPct val="0"/>
              </a:spcBef>
              <a:buFont typeface="Wingdings" pitchFamily="2" charset="2"/>
              <a:buNone/>
            </a:pPr>
            <a:endParaRPr lang="en-US" sz="1100" dirty="0" smtClean="0">
              <a:latin typeface="Arial Narrow" pitchFamily="34" charset="0"/>
            </a:endParaRPr>
          </a:p>
          <a:p>
            <a:pPr marR="0" algn="ctr" eaLnBrk="1" hangingPunct="1">
              <a:lnSpc>
                <a:spcPct val="80000"/>
              </a:lnSpc>
              <a:spcBef>
                <a:spcPct val="0"/>
              </a:spcBef>
              <a:buFont typeface="Wingdings" pitchFamily="2" charset="2"/>
              <a:buNone/>
            </a:pPr>
            <a:endParaRPr lang="en-US" sz="1100" dirty="0" smtClean="0">
              <a:latin typeface="Arial Narrow" pitchFamily="34" charset="0"/>
            </a:endParaRPr>
          </a:p>
          <a:p>
            <a:pPr marR="0" algn="ctr" eaLnBrk="1" hangingPunct="1">
              <a:lnSpc>
                <a:spcPct val="80000"/>
              </a:lnSpc>
              <a:spcBef>
                <a:spcPct val="0"/>
              </a:spcBef>
              <a:buFont typeface="Wingdings" pitchFamily="2" charset="2"/>
              <a:buNone/>
            </a:pPr>
            <a:r>
              <a:rPr lang="en-US" sz="2100" i="1" dirty="0" smtClean="0">
                <a:latin typeface="Arial Narrow" pitchFamily="34" charset="0"/>
              </a:rPr>
              <a:t>Professor Olanrewaju .A. Fagbohun, </a:t>
            </a:r>
            <a:r>
              <a:rPr lang="en-US" sz="1400" i="1" dirty="0" smtClean="0">
                <a:latin typeface="Arial Narrow" pitchFamily="34" charset="0"/>
              </a:rPr>
              <a:t>Ph.D</a:t>
            </a:r>
          </a:p>
          <a:p>
            <a:pPr marR="0" algn="ctr" eaLnBrk="1" hangingPunct="1">
              <a:lnSpc>
                <a:spcPct val="80000"/>
              </a:lnSpc>
              <a:spcBef>
                <a:spcPct val="0"/>
              </a:spcBef>
              <a:buFont typeface="Wingdings" pitchFamily="2" charset="2"/>
              <a:buNone/>
            </a:pPr>
            <a:r>
              <a:rPr lang="en-US" sz="2100" i="1" dirty="0" smtClean="0">
                <a:latin typeface="Arial Narrow" pitchFamily="34" charset="0"/>
              </a:rPr>
              <a:t>Nigerian Institute of Advanced Legal Studies</a:t>
            </a:r>
          </a:p>
          <a:p>
            <a:pPr marR="0" algn="ctr" eaLnBrk="1" hangingPunct="1">
              <a:lnSpc>
                <a:spcPct val="80000"/>
              </a:lnSpc>
              <a:spcBef>
                <a:spcPct val="0"/>
              </a:spcBef>
              <a:buFont typeface="Wingdings" pitchFamily="2" charset="2"/>
              <a:buNone/>
            </a:pPr>
            <a:r>
              <a:rPr lang="en-US" sz="2100" i="1" dirty="0" smtClean="0">
                <a:latin typeface="Arial Narrow" pitchFamily="34" charset="0"/>
              </a:rPr>
              <a:t>University of Lagos Campus</a:t>
            </a:r>
          </a:p>
          <a:p>
            <a:pPr marR="0" algn="ctr" eaLnBrk="1" hangingPunct="1">
              <a:lnSpc>
                <a:spcPct val="80000"/>
              </a:lnSpc>
              <a:spcBef>
                <a:spcPct val="0"/>
              </a:spcBef>
              <a:buFont typeface="Wingdings" pitchFamily="2" charset="2"/>
              <a:buNone/>
            </a:pPr>
            <a:r>
              <a:rPr lang="en-US" sz="2100" i="1" dirty="0" smtClean="0">
                <a:latin typeface="Arial Narrow" pitchFamily="34" charset="0"/>
              </a:rPr>
              <a:t>Akoka, Lagos</a:t>
            </a:r>
          </a:p>
          <a:p>
            <a:pPr marR="0" algn="ctr" eaLnBrk="1" hangingPunct="1">
              <a:lnSpc>
                <a:spcPct val="80000"/>
              </a:lnSpc>
              <a:spcBef>
                <a:spcPct val="0"/>
              </a:spcBef>
              <a:buFont typeface="Wingdings" pitchFamily="2" charset="2"/>
              <a:buNone/>
            </a:pPr>
            <a:endParaRPr lang="en-US" sz="2100" i="1" dirty="0" smtClean="0">
              <a:latin typeface="Arial Narrow" pitchFamily="34" charset="0"/>
            </a:endParaRPr>
          </a:p>
          <a:p>
            <a:pPr marR="0" algn="ctr" eaLnBrk="1" hangingPunct="1">
              <a:lnSpc>
                <a:spcPct val="80000"/>
              </a:lnSpc>
              <a:spcBef>
                <a:spcPct val="0"/>
              </a:spcBef>
              <a:buFont typeface="Wingdings" pitchFamily="2" charset="2"/>
              <a:buNone/>
            </a:pPr>
            <a:r>
              <a:rPr lang="en-US" sz="2100" i="1" dirty="0" smtClean="0">
                <a:latin typeface="Arial Narrow" pitchFamily="34" charset="0"/>
              </a:rPr>
              <a:t>and </a:t>
            </a:r>
          </a:p>
          <a:p>
            <a:pPr marR="0" algn="ctr" eaLnBrk="1" hangingPunct="1">
              <a:lnSpc>
                <a:spcPct val="80000"/>
              </a:lnSpc>
              <a:spcBef>
                <a:spcPct val="0"/>
              </a:spcBef>
              <a:buFont typeface="Wingdings" pitchFamily="2" charset="2"/>
              <a:buNone/>
            </a:pPr>
            <a:endParaRPr lang="en-US" sz="2100" i="1" dirty="0" smtClean="0">
              <a:latin typeface="Arial Narrow" pitchFamily="34" charset="0"/>
            </a:endParaRPr>
          </a:p>
          <a:p>
            <a:pPr marR="0" algn="ctr" eaLnBrk="1" hangingPunct="1">
              <a:lnSpc>
                <a:spcPct val="80000"/>
              </a:lnSpc>
              <a:spcBef>
                <a:spcPct val="0"/>
              </a:spcBef>
              <a:buFont typeface="Wingdings" pitchFamily="2" charset="2"/>
              <a:buNone/>
            </a:pPr>
            <a:r>
              <a:rPr lang="en-US" sz="2100" i="1" dirty="0" smtClean="0">
                <a:latin typeface="Arial Narrow" pitchFamily="34" charset="0"/>
              </a:rPr>
              <a:t>Director, Environmental Law Research Institute </a:t>
            </a:r>
          </a:p>
          <a:p>
            <a:pPr marR="0" algn="ctr" eaLnBrk="1" hangingPunct="1">
              <a:lnSpc>
                <a:spcPct val="80000"/>
              </a:lnSpc>
              <a:spcBef>
                <a:spcPct val="0"/>
              </a:spcBef>
              <a:buFont typeface="Wingdings" pitchFamily="2" charset="2"/>
              <a:buNone/>
            </a:pPr>
            <a:endParaRPr lang="en-US" sz="1100" dirty="0" smtClean="0">
              <a:latin typeface="Arial Narrow" pitchFamily="34" charset="0"/>
            </a:endParaRPr>
          </a:p>
          <a:p>
            <a:pPr marR="0" algn="ctr" eaLnBrk="1" hangingPunct="1">
              <a:lnSpc>
                <a:spcPct val="80000"/>
              </a:lnSpc>
              <a:buFont typeface="Wingdings" pitchFamily="2" charset="2"/>
              <a:buNone/>
            </a:pPr>
            <a:endParaRPr lang="en-US" sz="2300" dirty="0" smtClean="0">
              <a:latin typeface="Arial Narrow" pitchFamily="34" charset="0"/>
            </a:endParaRPr>
          </a:p>
          <a:p>
            <a:pPr marR="0" algn="ctr" eaLnBrk="1" hangingPunct="1">
              <a:lnSpc>
                <a:spcPct val="80000"/>
              </a:lnSpc>
              <a:buFont typeface="Wingdings" pitchFamily="2" charset="2"/>
              <a:buNone/>
            </a:pPr>
            <a:r>
              <a:rPr lang="en-US" sz="2300" i="1" dirty="0" smtClean="0">
                <a:latin typeface="Arial Narrow" pitchFamily="34" charset="0"/>
              </a:rPr>
              <a:t>Presentation made at the High Level Regional Meeting with the theme: </a:t>
            </a:r>
          </a:p>
          <a:p>
            <a:pPr marR="0" algn="ctr" eaLnBrk="1" hangingPunct="1">
              <a:lnSpc>
                <a:spcPct val="80000"/>
              </a:lnSpc>
              <a:buFont typeface="Wingdings" pitchFamily="2" charset="2"/>
              <a:buNone/>
            </a:pPr>
            <a:endParaRPr lang="en-US" sz="2300" i="1" dirty="0" smtClean="0">
              <a:latin typeface="Arial Narrow" pitchFamily="34" charset="0"/>
            </a:endParaRPr>
          </a:p>
          <a:p>
            <a:pPr marR="0" algn="ctr" eaLnBrk="1" hangingPunct="1">
              <a:lnSpc>
                <a:spcPct val="120000"/>
              </a:lnSpc>
              <a:buFont typeface="Wingdings" pitchFamily="2" charset="2"/>
              <a:buNone/>
            </a:pPr>
            <a:r>
              <a:rPr lang="en-US" sz="2600" b="1" i="1" dirty="0" smtClean="0">
                <a:latin typeface="Arial Narrow" pitchFamily="34" charset="0"/>
              </a:rPr>
              <a:t>Developing Regional Framework for Addressing Climate Change, Environmental Conservation and Sustainable Development</a:t>
            </a:r>
          </a:p>
          <a:p>
            <a:pPr marR="0" algn="ctr" eaLnBrk="1" hangingPunct="1">
              <a:lnSpc>
                <a:spcPct val="80000"/>
              </a:lnSpc>
              <a:buFont typeface="Wingdings" pitchFamily="2" charset="2"/>
              <a:buNone/>
            </a:pPr>
            <a:endParaRPr lang="en-US" sz="2300" i="1" dirty="0" smtClean="0">
              <a:latin typeface="Arial Narrow" pitchFamily="34" charset="0"/>
            </a:endParaRPr>
          </a:p>
          <a:p>
            <a:pPr marR="0" algn="ctr" eaLnBrk="1" hangingPunct="1">
              <a:lnSpc>
                <a:spcPct val="120000"/>
              </a:lnSpc>
              <a:buFont typeface="Wingdings" pitchFamily="2" charset="2"/>
              <a:buNone/>
            </a:pPr>
            <a:r>
              <a:rPr lang="en-US" sz="2300" i="1" dirty="0" smtClean="0">
                <a:latin typeface="Arial Narrow" pitchFamily="34" charset="0"/>
              </a:rPr>
              <a:t>Organized by the State of Osun, the Federal Ministry of Environment, the United Nations’ Development Programme and HEDA Resource Centre under the Africa Adaptation Programme</a:t>
            </a:r>
          </a:p>
          <a:p>
            <a:pPr marR="0" algn="ctr" eaLnBrk="1" hangingPunct="1">
              <a:lnSpc>
                <a:spcPct val="80000"/>
              </a:lnSpc>
              <a:buFont typeface="Wingdings" pitchFamily="2" charset="2"/>
              <a:buNone/>
            </a:pPr>
            <a:endParaRPr lang="en-US" sz="2300" i="1" dirty="0" smtClean="0">
              <a:latin typeface="Arial Narrow" pitchFamily="34" charset="0"/>
            </a:endParaRPr>
          </a:p>
          <a:p>
            <a:pPr marR="0" algn="ctr" eaLnBrk="1" hangingPunct="1">
              <a:lnSpc>
                <a:spcPct val="80000"/>
              </a:lnSpc>
              <a:buFont typeface="Wingdings" pitchFamily="2" charset="2"/>
              <a:buNone/>
            </a:pPr>
            <a:r>
              <a:rPr lang="en-US" sz="2300" i="1" dirty="0" smtClean="0">
                <a:latin typeface="Arial Narrow" pitchFamily="34" charset="0"/>
              </a:rPr>
              <a:t>On </a:t>
            </a:r>
          </a:p>
          <a:p>
            <a:pPr marR="0" algn="ctr" eaLnBrk="1" hangingPunct="1">
              <a:lnSpc>
                <a:spcPct val="80000"/>
              </a:lnSpc>
              <a:buFont typeface="Wingdings" pitchFamily="2" charset="2"/>
              <a:buNone/>
            </a:pPr>
            <a:endParaRPr lang="en-US" sz="2300" i="1" dirty="0" smtClean="0">
              <a:latin typeface="Arial Narrow" pitchFamily="34" charset="0"/>
            </a:endParaRPr>
          </a:p>
          <a:p>
            <a:pPr marR="0" algn="ctr" eaLnBrk="1" hangingPunct="1">
              <a:lnSpc>
                <a:spcPct val="80000"/>
              </a:lnSpc>
              <a:buFont typeface="Wingdings" pitchFamily="2" charset="2"/>
              <a:buNone/>
            </a:pPr>
            <a:r>
              <a:rPr lang="en-US" sz="2300" i="1" dirty="0" smtClean="0">
                <a:latin typeface="Arial Narrow" pitchFamily="34" charset="0"/>
              </a:rPr>
              <a:t>24</a:t>
            </a:r>
            <a:r>
              <a:rPr lang="en-US" sz="2300" i="1" baseline="30000" dirty="0" smtClean="0">
                <a:latin typeface="Arial Narrow" pitchFamily="34" charset="0"/>
              </a:rPr>
              <a:t>th</a:t>
            </a:r>
            <a:r>
              <a:rPr lang="en-US" sz="2300" i="1" dirty="0" smtClean="0">
                <a:latin typeface="Arial Narrow" pitchFamily="34" charset="0"/>
              </a:rPr>
              <a:t> – 26</a:t>
            </a:r>
            <a:r>
              <a:rPr lang="en-US" sz="2300" i="1" baseline="30000" dirty="0" smtClean="0">
                <a:latin typeface="Arial Narrow" pitchFamily="34" charset="0"/>
              </a:rPr>
              <a:t>th</a:t>
            </a:r>
            <a:r>
              <a:rPr lang="en-US" sz="2300" i="1" dirty="0" smtClean="0">
                <a:latin typeface="Arial Narrow" pitchFamily="34" charset="0"/>
              </a:rPr>
              <a:t> September, 2012</a:t>
            </a:r>
          </a:p>
          <a:p>
            <a:pPr marR="0" algn="ctr" eaLnBrk="1" hangingPunct="1">
              <a:lnSpc>
                <a:spcPct val="80000"/>
              </a:lnSpc>
              <a:buFont typeface="Wingdings" pitchFamily="2" charset="2"/>
              <a:buNone/>
            </a:pPr>
            <a:endParaRPr lang="en-US" sz="2300" i="1" dirty="0" smtClean="0">
              <a:latin typeface="Arial Narrow" pitchFamily="34" charset="0"/>
            </a:endParaRPr>
          </a:p>
          <a:p>
            <a:pPr marR="0" algn="ctr" eaLnBrk="1" hangingPunct="1">
              <a:lnSpc>
                <a:spcPct val="80000"/>
              </a:lnSpc>
              <a:buFont typeface="Wingdings" pitchFamily="2" charset="2"/>
              <a:buNone/>
            </a:pPr>
            <a:endParaRPr lang="en-US" sz="2300" i="1" dirty="0" smtClean="0">
              <a:latin typeface="Arial Narrow" pitchFamily="34" charset="0"/>
            </a:endParaRPr>
          </a:p>
          <a:p>
            <a:pPr marR="0" algn="ctr" eaLnBrk="1" hangingPunct="1">
              <a:lnSpc>
                <a:spcPct val="80000"/>
              </a:lnSpc>
              <a:buFont typeface="Wingdings" pitchFamily="2" charset="2"/>
              <a:buNone/>
            </a:pPr>
            <a:endParaRPr lang="en-US" sz="2300" i="1" dirty="0" smtClean="0">
              <a:latin typeface="Arial Narrow" pitchFamily="34" charset="0"/>
            </a:endParaRPr>
          </a:p>
          <a:p>
            <a:pPr marR="0" algn="ctr" eaLnBrk="1" hangingPunct="1">
              <a:lnSpc>
                <a:spcPct val="80000"/>
              </a:lnSpc>
              <a:buFont typeface="Wingdings" pitchFamily="2" charset="2"/>
              <a:buNone/>
            </a:pPr>
            <a:r>
              <a:rPr lang="en-US" sz="2300" i="1" dirty="0" smtClean="0">
                <a:latin typeface="Arial Narrow" pitchFamily="34" charset="0"/>
              </a:rPr>
              <a:t>E-mail: fagbohun@elri-ng.org</a:t>
            </a:r>
            <a:endParaRPr lang="en-US" sz="2300" dirty="0" smtClean="0">
              <a:latin typeface="Arial Narrow" pitchFamily="34" charset="0"/>
            </a:endParaRPr>
          </a:p>
          <a:p>
            <a:pPr marR="0" eaLnBrk="1" hangingPunct="1">
              <a:lnSpc>
                <a:spcPct val="80000"/>
              </a:lnSpc>
              <a:buFont typeface="Wingdings" pitchFamily="2" charset="2"/>
              <a:buNone/>
            </a:pPr>
            <a:endParaRPr lang="en-US" sz="2300" dirty="0" smtClean="0">
              <a:latin typeface="Arial Narrow" pitchFamily="34" charset="0"/>
            </a:endParaRPr>
          </a:p>
          <a:p>
            <a:pPr marR="0" eaLnBrk="1" hangingPunct="1">
              <a:lnSpc>
                <a:spcPct val="80000"/>
              </a:lnSpc>
              <a:buFont typeface="Arial" charset="0"/>
              <a:buChar char="•"/>
            </a:pPr>
            <a:endParaRPr lang="en-US" sz="2300" dirty="0" smtClean="0">
              <a:latin typeface="Arial Narrow" pitchFamily="34" charset="0"/>
            </a:endParaRPr>
          </a:p>
        </p:txBody>
      </p:sp>
      <p:sp>
        <p:nvSpPr>
          <p:cNvPr id="5" name="Slide Number Placeholder 4"/>
          <p:cNvSpPr>
            <a:spLocks noGrp="1"/>
          </p:cNvSpPr>
          <p:nvPr>
            <p:ph type="sldNum" sz="quarter" idx="12"/>
          </p:nvPr>
        </p:nvSpPr>
        <p:spPr/>
        <p:txBody>
          <a:bodyPr/>
          <a:lstStyle/>
          <a:p>
            <a:fld id="{7148AA5B-3FC3-4A49-9DCB-1DA8D7FE7D45}"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Thesis of Presentation</a:t>
            </a:r>
            <a:endParaRPr lang="en-US" dirty="0"/>
          </a:p>
        </p:txBody>
      </p:sp>
      <p:sp>
        <p:nvSpPr>
          <p:cNvPr id="3" name="Content Placeholder 2"/>
          <p:cNvSpPr>
            <a:spLocks noGrp="1"/>
          </p:cNvSpPr>
          <p:nvPr>
            <p:ph idx="1"/>
          </p:nvPr>
        </p:nvSpPr>
        <p:spPr>
          <a:xfrm>
            <a:off x="457200" y="838200"/>
            <a:ext cx="8534400" cy="6019800"/>
          </a:xfrm>
        </p:spPr>
        <p:txBody>
          <a:bodyPr>
            <a:normAutofit fontScale="77500" lnSpcReduction="20000"/>
          </a:bodyPr>
          <a:lstStyle/>
          <a:p>
            <a:pPr marL="350838" algn="just"/>
            <a:r>
              <a:rPr lang="en-US" dirty="0" smtClean="0"/>
              <a:t>Climate change is one of the defining and most challenging global issues of the twenty-first century.  It is one of the key determinants of humankind’s well-being and prosperity;</a:t>
            </a:r>
          </a:p>
          <a:p>
            <a:pPr marL="350838" algn="just"/>
            <a:endParaRPr lang="en-US" dirty="0" smtClean="0"/>
          </a:p>
          <a:p>
            <a:pPr marL="350838" algn="just"/>
            <a:r>
              <a:rPr lang="en-US" dirty="0" smtClean="0"/>
              <a:t>Climate change may impact regional stability, causing tensions and conflict between states competing for diminishing natural resources;</a:t>
            </a:r>
          </a:p>
          <a:p>
            <a:pPr marL="350838" algn="just"/>
            <a:endParaRPr lang="en-US" dirty="0" smtClean="0"/>
          </a:p>
          <a:p>
            <a:pPr marL="350838" algn="just"/>
            <a:r>
              <a:rPr lang="en-US" dirty="0" smtClean="0"/>
              <a:t>Climate change governance requires a coordinated approach at various levels:</a:t>
            </a:r>
          </a:p>
          <a:p>
            <a:pPr marL="350838" algn="just"/>
            <a:endParaRPr lang="en-US" dirty="0" smtClean="0"/>
          </a:p>
          <a:p>
            <a:pPr marL="914400" indent="-517525" algn="just">
              <a:buFontTx/>
              <a:buChar char="–"/>
            </a:pPr>
            <a:r>
              <a:rPr lang="en-US" dirty="0" smtClean="0"/>
              <a:t>Successful regional and local implementation of national climate policy goals will require systematic efforts to align incentives across </a:t>
            </a:r>
            <a:r>
              <a:rPr lang="en-US" dirty="0" err="1" smtClean="0"/>
              <a:t>sectoral</a:t>
            </a:r>
            <a:r>
              <a:rPr lang="en-US" dirty="0" smtClean="0"/>
              <a:t> and cross-</a:t>
            </a:r>
            <a:r>
              <a:rPr lang="en-US" dirty="0" err="1" smtClean="0"/>
              <a:t>sectoral</a:t>
            </a:r>
            <a:r>
              <a:rPr lang="en-US" dirty="0" smtClean="0"/>
              <a:t> policy areas;</a:t>
            </a:r>
          </a:p>
          <a:p>
            <a:pPr marL="914400" indent="-517525" algn="just">
              <a:buFontTx/>
              <a:buChar char="–"/>
            </a:pPr>
            <a:endParaRPr lang="en-US" dirty="0" smtClean="0"/>
          </a:p>
          <a:p>
            <a:pPr marL="914400" indent="-517525" algn="just">
              <a:buFontTx/>
              <a:buChar char="–"/>
            </a:pPr>
            <a:r>
              <a:rPr lang="en-US" dirty="0" smtClean="0"/>
              <a:t>Necessary initiatives must be aligned and not decoupled from national policy frameworks. </a:t>
            </a:r>
            <a:endParaRPr lang="en-US" dirty="0"/>
          </a:p>
        </p:txBody>
      </p:sp>
      <p:sp>
        <p:nvSpPr>
          <p:cNvPr id="4" name="Slide Number Placeholder 3"/>
          <p:cNvSpPr>
            <a:spLocks noGrp="1"/>
          </p:cNvSpPr>
          <p:nvPr>
            <p:ph type="sldNum" sz="quarter" idx="12"/>
          </p:nvPr>
        </p:nvSpPr>
        <p:spPr/>
        <p:txBody>
          <a:bodyPr/>
          <a:lstStyle/>
          <a:p>
            <a:fld id="{7148AA5B-3FC3-4A49-9DCB-1DA8D7FE7D45}"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Core Characteristics of Climate Change</a:t>
            </a:r>
            <a:endParaRPr lang="en-US" dirty="0"/>
          </a:p>
        </p:txBody>
      </p:sp>
      <p:sp>
        <p:nvSpPr>
          <p:cNvPr id="3" name="Content Placeholder 2"/>
          <p:cNvSpPr>
            <a:spLocks noGrp="1"/>
          </p:cNvSpPr>
          <p:nvPr>
            <p:ph idx="1"/>
          </p:nvPr>
        </p:nvSpPr>
        <p:spPr>
          <a:xfrm>
            <a:off x="304800" y="990600"/>
            <a:ext cx="8839200" cy="5867400"/>
          </a:xfrm>
        </p:spPr>
        <p:txBody>
          <a:bodyPr>
            <a:normAutofit fontScale="62500" lnSpcReduction="20000"/>
          </a:bodyPr>
          <a:lstStyle/>
          <a:p>
            <a:pPr marL="350838" algn="just">
              <a:buNone/>
            </a:pPr>
            <a:endParaRPr lang="en-US" sz="1300" dirty="0" smtClean="0"/>
          </a:p>
          <a:p>
            <a:pPr marL="350838" algn="just"/>
            <a:r>
              <a:rPr lang="en-US" dirty="0" smtClean="0"/>
              <a:t>Climate change considerations is not </a:t>
            </a:r>
            <a:r>
              <a:rPr lang="en-US" dirty="0" err="1" smtClean="0"/>
              <a:t>alligned</a:t>
            </a:r>
            <a:r>
              <a:rPr lang="en-US" dirty="0" smtClean="0"/>
              <a:t> to administrative/national boundaries.  Its trans-boundary nature therefore underscored the necessity for regional cooperation in addressing the issues arising ;</a:t>
            </a:r>
          </a:p>
          <a:p>
            <a:pPr marL="350838" algn="just"/>
            <a:endParaRPr lang="en-US" dirty="0" smtClean="0"/>
          </a:p>
          <a:p>
            <a:pPr marL="350838" algn="just"/>
            <a:r>
              <a:rPr lang="en-US" dirty="0" smtClean="0"/>
              <a:t>The result of diversity of stakeholders (</a:t>
            </a:r>
            <a:r>
              <a:rPr lang="en-US" b="1" dirty="0" smtClean="0">
                <a:solidFill>
                  <a:srgbClr val="C00000"/>
                </a:solidFill>
              </a:rPr>
              <a:t>government</a:t>
            </a:r>
            <a:r>
              <a:rPr lang="en-US" b="1" dirty="0" smtClean="0"/>
              <a:t>, </a:t>
            </a:r>
            <a:r>
              <a:rPr lang="en-US" b="1" dirty="0" smtClean="0">
                <a:solidFill>
                  <a:srgbClr val="C00000"/>
                </a:solidFill>
              </a:rPr>
              <a:t>private</a:t>
            </a:r>
            <a:r>
              <a:rPr lang="en-US" b="1" dirty="0" smtClean="0"/>
              <a:t> </a:t>
            </a:r>
            <a:r>
              <a:rPr lang="en-US" dirty="0" smtClean="0"/>
              <a:t> and </a:t>
            </a:r>
            <a:r>
              <a:rPr lang="en-US" b="1" dirty="0" smtClean="0">
                <a:solidFill>
                  <a:srgbClr val="C00000"/>
                </a:solidFill>
              </a:rPr>
              <a:t>civil societal </a:t>
            </a:r>
            <a:r>
              <a:rPr lang="en-US" dirty="0" smtClean="0"/>
              <a:t>stakeholders) is multiplicity of different perspectives and interests:</a:t>
            </a:r>
          </a:p>
          <a:p>
            <a:pPr marL="350838" algn="just"/>
            <a:endParaRPr lang="en-US" dirty="0" smtClean="0"/>
          </a:p>
          <a:p>
            <a:pPr marL="914400" indent="-517525" algn="just">
              <a:buFontTx/>
              <a:buChar char="–"/>
            </a:pPr>
            <a:r>
              <a:rPr lang="en-US" dirty="0" smtClean="0"/>
              <a:t>No one adequate form of governance;</a:t>
            </a:r>
          </a:p>
          <a:p>
            <a:pPr marL="914400" indent="-517525" algn="just">
              <a:buFontTx/>
              <a:buChar char="–"/>
            </a:pPr>
            <a:r>
              <a:rPr lang="en-US" dirty="0" smtClean="0"/>
              <a:t>Not just one ideological programme or one ideal policy;</a:t>
            </a:r>
          </a:p>
          <a:p>
            <a:pPr marL="914400" indent="-517525" algn="just">
              <a:buFontTx/>
              <a:buChar char="–"/>
            </a:pPr>
            <a:r>
              <a:rPr lang="en-US" dirty="0" smtClean="0"/>
              <a:t>Variety of approaches and solutions needed can constrain the option for action, impede consensus and lead to suboptimal outcomes of negotiations.</a:t>
            </a:r>
          </a:p>
          <a:p>
            <a:pPr marL="914400" indent="-517525" algn="just">
              <a:buFontTx/>
              <a:buChar char="–"/>
            </a:pPr>
            <a:endParaRPr lang="en-US" dirty="0" smtClean="0"/>
          </a:p>
          <a:p>
            <a:pPr marL="396875" indent="-396875" algn="just">
              <a:buFont typeface="Wingdings" pitchFamily="2" charset="2"/>
              <a:buChar char="§"/>
            </a:pPr>
            <a:r>
              <a:rPr lang="en-US" dirty="0" smtClean="0"/>
              <a:t>Long-term nature of impacts requires intergenerational thinking and policies;</a:t>
            </a:r>
          </a:p>
          <a:p>
            <a:pPr marL="396875" indent="-396875" algn="just">
              <a:buFont typeface="Wingdings" pitchFamily="2" charset="2"/>
              <a:buChar char="§"/>
            </a:pPr>
            <a:endParaRPr lang="en-US" dirty="0" smtClean="0"/>
          </a:p>
          <a:p>
            <a:pPr marL="396875" indent="-396875" algn="just">
              <a:buFont typeface="Wingdings" pitchFamily="2" charset="2"/>
              <a:buChar char="§"/>
            </a:pPr>
            <a:r>
              <a:rPr lang="en-US" dirty="0" smtClean="0"/>
              <a:t>Uncertainties concerning the sensitivity of the climate system, regional climate impacts and the consequences for socio-economic and ecosystems underscores the need for sufficiently flexible process-oriented approach.</a:t>
            </a:r>
            <a:endParaRPr lang="en-US" dirty="0"/>
          </a:p>
        </p:txBody>
      </p:sp>
      <p:sp>
        <p:nvSpPr>
          <p:cNvPr id="4" name="Slide Number Placeholder 3"/>
          <p:cNvSpPr>
            <a:spLocks noGrp="1"/>
          </p:cNvSpPr>
          <p:nvPr>
            <p:ph type="sldNum" sz="quarter" idx="12"/>
          </p:nvPr>
        </p:nvSpPr>
        <p:spPr/>
        <p:txBody>
          <a:bodyPr/>
          <a:lstStyle/>
          <a:p>
            <a:fld id="{7148AA5B-3FC3-4A49-9DCB-1DA8D7FE7D45}"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Potential Drivers</a:t>
            </a:r>
            <a:endParaRPr lang="en-US" dirty="0"/>
          </a:p>
        </p:txBody>
      </p:sp>
      <p:sp>
        <p:nvSpPr>
          <p:cNvPr id="3" name="Content Placeholder 2"/>
          <p:cNvSpPr>
            <a:spLocks noGrp="1"/>
          </p:cNvSpPr>
          <p:nvPr>
            <p:ph idx="1"/>
          </p:nvPr>
        </p:nvSpPr>
        <p:spPr>
          <a:xfrm>
            <a:off x="304800" y="990600"/>
            <a:ext cx="8839200" cy="5867400"/>
          </a:xfrm>
        </p:spPr>
        <p:txBody>
          <a:bodyPr>
            <a:normAutofit fontScale="70000" lnSpcReduction="20000"/>
          </a:bodyPr>
          <a:lstStyle/>
          <a:p>
            <a:pPr marL="350838" algn="just"/>
            <a:r>
              <a:rPr lang="en-US" dirty="0" smtClean="0"/>
              <a:t>Political context (political will/consistency);</a:t>
            </a:r>
          </a:p>
          <a:p>
            <a:pPr marL="350838" algn="just"/>
            <a:endParaRPr lang="en-US" dirty="0" smtClean="0"/>
          </a:p>
          <a:p>
            <a:pPr marL="350838" algn="just"/>
            <a:r>
              <a:rPr lang="en-US" dirty="0" smtClean="0"/>
              <a:t>Legal context (mandate for action/mainstreaming);</a:t>
            </a:r>
          </a:p>
          <a:p>
            <a:pPr marL="350838" algn="just"/>
            <a:endParaRPr lang="en-US" dirty="0" smtClean="0"/>
          </a:p>
          <a:p>
            <a:pPr marL="350838" algn="just"/>
            <a:r>
              <a:rPr lang="en-US" dirty="0" smtClean="0"/>
              <a:t>Governance and management context;</a:t>
            </a:r>
          </a:p>
          <a:p>
            <a:pPr marL="350838" algn="just"/>
            <a:endParaRPr lang="en-US" dirty="0" smtClean="0"/>
          </a:p>
          <a:p>
            <a:pPr marL="350838" algn="just"/>
            <a:r>
              <a:rPr lang="en-US" dirty="0" smtClean="0"/>
              <a:t>Awareness and information (education);</a:t>
            </a:r>
          </a:p>
          <a:p>
            <a:pPr marL="350838" algn="just"/>
            <a:endParaRPr lang="en-US" dirty="0" smtClean="0"/>
          </a:p>
          <a:p>
            <a:pPr marL="350838" algn="just"/>
            <a:r>
              <a:rPr lang="en-US" dirty="0" smtClean="0"/>
              <a:t>Equity (Fair access to resources and decision making);</a:t>
            </a:r>
          </a:p>
          <a:p>
            <a:pPr marL="350838" algn="just"/>
            <a:endParaRPr lang="en-US" dirty="0" smtClean="0"/>
          </a:p>
          <a:p>
            <a:pPr marL="350838" algn="just"/>
            <a:r>
              <a:rPr lang="en-US" dirty="0" smtClean="0"/>
              <a:t>Social and cultural context (Legitimacy/Openness to innovation);</a:t>
            </a:r>
          </a:p>
          <a:p>
            <a:pPr marL="350838" algn="just"/>
            <a:endParaRPr lang="en-US" dirty="0" smtClean="0"/>
          </a:p>
          <a:p>
            <a:pPr marL="350838" algn="just"/>
            <a:r>
              <a:rPr lang="en-US" dirty="0" smtClean="0"/>
              <a:t>Economic context (access to economic resources/financial incentives);</a:t>
            </a:r>
          </a:p>
          <a:p>
            <a:pPr marL="350838" algn="just"/>
            <a:endParaRPr lang="en-US" dirty="0" smtClean="0"/>
          </a:p>
          <a:p>
            <a:pPr marL="350838" algn="just"/>
            <a:r>
              <a:rPr lang="en-US" dirty="0" smtClean="0"/>
              <a:t>Technological context (access to new technology/existing infrastructure).</a:t>
            </a:r>
          </a:p>
          <a:p>
            <a:pPr marL="350838" algn="just"/>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Understanding Governance</a:t>
            </a:r>
            <a:endParaRPr lang="en-US" dirty="0"/>
          </a:p>
        </p:txBody>
      </p:sp>
      <p:sp>
        <p:nvSpPr>
          <p:cNvPr id="3" name="Content Placeholder 2"/>
          <p:cNvSpPr>
            <a:spLocks noGrp="1"/>
          </p:cNvSpPr>
          <p:nvPr>
            <p:ph idx="1"/>
          </p:nvPr>
        </p:nvSpPr>
        <p:spPr>
          <a:xfrm>
            <a:off x="304800" y="1143000"/>
            <a:ext cx="8839200" cy="5562600"/>
          </a:xfrm>
        </p:spPr>
        <p:txBody>
          <a:bodyPr>
            <a:normAutofit fontScale="77500" lnSpcReduction="20000"/>
          </a:bodyPr>
          <a:lstStyle/>
          <a:p>
            <a:pPr marL="350838" algn="just"/>
            <a:r>
              <a:rPr lang="en-US" dirty="0" smtClean="0"/>
              <a:t>In the narrower sense, it is the antonym of government and signifies ‘softer’ forms of regulations not characterized by hierarchical government decisions (inclusion of private stakeholders in problem resolution process);</a:t>
            </a:r>
          </a:p>
          <a:p>
            <a:pPr marL="350838" algn="just"/>
            <a:endParaRPr lang="en-US" dirty="0" smtClean="0"/>
          </a:p>
          <a:p>
            <a:pPr marL="350838" algn="just"/>
            <a:r>
              <a:rPr lang="en-US" dirty="0" smtClean="0"/>
              <a:t>In the wider sense, it is a generic term for all co-existing forms of collective regulation of societal circumstances (public and private stakeholders and including sovereign action by government stakeholders);</a:t>
            </a:r>
          </a:p>
          <a:p>
            <a:pPr marL="350838" algn="just"/>
            <a:endParaRPr lang="en-US" dirty="0" smtClean="0"/>
          </a:p>
          <a:p>
            <a:pPr marL="350838" algn="just"/>
            <a:endParaRPr lang="en-US" dirty="0" smtClean="0"/>
          </a:p>
          <a:p>
            <a:pPr marL="914400" indent="-517525" algn="just">
              <a:buFontTx/>
              <a:buChar char="–"/>
            </a:pPr>
            <a:r>
              <a:rPr lang="en-US" dirty="0" smtClean="0"/>
              <a:t>Formal instruments, such as planning tools, land use and development plans;</a:t>
            </a:r>
          </a:p>
          <a:p>
            <a:pPr marL="914400" indent="-517525" algn="just">
              <a:buFontTx/>
              <a:buChar char="–"/>
            </a:pPr>
            <a:endParaRPr lang="en-US" dirty="0" smtClean="0"/>
          </a:p>
          <a:p>
            <a:pPr marL="914400" indent="-517525" algn="just">
              <a:buFontTx/>
              <a:buChar char="–"/>
            </a:pPr>
            <a:r>
              <a:rPr lang="en-US" dirty="0" smtClean="0"/>
              <a:t>Informal or ‘soft’ instruments, such as regional meetings (information, participation, cooperation).</a:t>
            </a:r>
          </a:p>
        </p:txBody>
      </p:sp>
      <p:sp>
        <p:nvSpPr>
          <p:cNvPr id="4" name="Slide Number Placeholder 3"/>
          <p:cNvSpPr>
            <a:spLocks noGrp="1"/>
          </p:cNvSpPr>
          <p:nvPr>
            <p:ph type="sldNum" sz="quarter" idx="12"/>
          </p:nvPr>
        </p:nvSpPr>
        <p:spPr/>
        <p:txBody>
          <a:bodyPr/>
          <a:lstStyle/>
          <a:p>
            <a:fld id="{7148AA5B-3FC3-4A49-9DCB-1DA8D7FE7D45}"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200" dirty="0" smtClean="0"/>
              <a:t>Institutional Models Guiding Policy and Legal Options</a:t>
            </a:r>
            <a:endParaRPr lang="en-US" sz="3200" dirty="0"/>
          </a:p>
        </p:txBody>
      </p:sp>
      <p:sp>
        <p:nvSpPr>
          <p:cNvPr id="3" name="Content Placeholder 2"/>
          <p:cNvSpPr>
            <a:spLocks noGrp="1"/>
          </p:cNvSpPr>
          <p:nvPr>
            <p:ph idx="1"/>
          </p:nvPr>
        </p:nvSpPr>
        <p:spPr>
          <a:xfrm>
            <a:off x="304800" y="1143000"/>
            <a:ext cx="8839200" cy="5562600"/>
          </a:xfrm>
        </p:spPr>
        <p:txBody>
          <a:bodyPr>
            <a:normAutofit/>
          </a:bodyPr>
          <a:lstStyle/>
          <a:p>
            <a:pPr marL="350838" algn="just"/>
            <a:r>
              <a:rPr lang="en-US" b="1" dirty="0" smtClean="0">
                <a:solidFill>
                  <a:srgbClr val="C00000"/>
                </a:solidFill>
              </a:rPr>
              <a:t>Nationally led or top-down</a:t>
            </a:r>
            <a:r>
              <a:rPr lang="en-US" dirty="0" smtClean="0"/>
              <a:t> enabling frameworks (influence moving from national to local action);</a:t>
            </a:r>
          </a:p>
          <a:p>
            <a:pPr marL="350838" algn="just"/>
            <a:endParaRPr lang="en-US" dirty="0" smtClean="0"/>
          </a:p>
          <a:p>
            <a:pPr marL="350838" algn="just"/>
            <a:r>
              <a:rPr lang="en-US" b="1" dirty="0" smtClean="0">
                <a:solidFill>
                  <a:srgbClr val="C00000"/>
                </a:solidFill>
              </a:rPr>
              <a:t>Locally led or bottom-up action</a:t>
            </a:r>
            <a:r>
              <a:rPr lang="en-US" dirty="0" smtClean="0"/>
              <a:t> (learning and experience acquired through autonomously initiated successful local programmes informing and steering policy and law making at higher levels of government);</a:t>
            </a:r>
          </a:p>
          <a:p>
            <a:pPr marL="350838" algn="just"/>
            <a:endParaRPr lang="en-US" dirty="0" smtClean="0"/>
          </a:p>
          <a:p>
            <a:pPr marL="350838" algn="just"/>
            <a:r>
              <a:rPr lang="en-US" b="1" dirty="0" smtClean="0">
                <a:solidFill>
                  <a:srgbClr val="C00000"/>
                </a:solidFill>
              </a:rPr>
              <a:t>Hybrid models</a:t>
            </a:r>
            <a:r>
              <a:rPr lang="en-US" dirty="0" smtClean="0"/>
              <a:t> (showing features of both).</a:t>
            </a:r>
          </a:p>
          <a:p>
            <a:pPr marL="350838" algn="just"/>
            <a:endParaRPr lang="en-US" dirty="0" smtClean="0"/>
          </a:p>
          <a:p>
            <a:pPr marL="350838" algn="just"/>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The Concept of Multi-Level Governance</a:t>
            </a:r>
            <a:endParaRPr lang="en-US" dirty="0"/>
          </a:p>
        </p:txBody>
      </p:sp>
      <p:sp>
        <p:nvSpPr>
          <p:cNvPr id="3" name="Content Placeholder 2"/>
          <p:cNvSpPr>
            <a:spLocks noGrp="1"/>
          </p:cNvSpPr>
          <p:nvPr>
            <p:ph idx="1"/>
          </p:nvPr>
        </p:nvSpPr>
        <p:spPr>
          <a:xfrm>
            <a:off x="304800" y="990600"/>
            <a:ext cx="8839200" cy="5867400"/>
          </a:xfrm>
        </p:spPr>
        <p:txBody>
          <a:bodyPr>
            <a:normAutofit fontScale="77500" lnSpcReduction="20000"/>
          </a:bodyPr>
          <a:lstStyle/>
          <a:p>
            <a:pPr marL="350838" algn="just"/>
            <a:r>
              <a:rPr lang="en-US" dirty="0" smtClean="0"/>
              <a:t>The concept depicts the fact that in an institutionally differentiated political system, different levels are interdependent and their decisions need to be interfaced and coordinated regardless of the constitutional form;</a:t>
            </a:r>
          </a:p>
          <a:p>
            <a:pPr marL="350838" algn="just"/>
            <a:endParaRPr lang="en-US" dirty="0" smtClean="0"/>
          </a:p>
          <a:p>
            <a:pPr marL="350838" algn="just"/>
            <a:r>
              <a:rPr lang="en-US" dirty="0" smtClean="0"/>
              <a:t>Multi-level governance has at least two different dimensions of action and influence:</a:t>
            </a:r>
          </a:p>
          <a:p>
            <a:pPr marL="350838" algn="just"/>
            <a:endParaRPr lang="en-US" dirty="0" smtClean="0"/>
          </a:p>
          <a:p>
            <a:pPr marL="914400" indent="-517525" algn="just">
              <a:buFontTx/>
              <a:buChar char="–"/>
            </a:pPr>
            <a:r>
              <a:rPr lang="en-US" i="1" dirty="0" smtClean="0">
                <a:solidFill>
                  <a:srgbClr val="C00000"/>
                </a:solidFill>
              </a:rPr>
              <a:t>Vertical dimension</a:t>
            </a:r>
            <a:r>
              <a:rPr lang="en-US" dirty="0" smtClean="0"/>
              <a:t>, which recognizes that national governments cannot effectively implement national climate strategies without working closely with </a:t>
            </a:r>
            <a:r>
              <a:rPr lang="en-US" b="1" dirty="0" smtClean="0">
                <a:solidFill>
                  <a:srgbClr val="C00000"/>
                </a:solidFill>
              </a:rPr>
              <a:t>regional</a:t>
            </a:r>
            <a:r>
              <a:rPr lang="en-US" dirty="0" smtClean="0"/>
              <a:t> and </a:t>
            </a:r>
            <a:r>
              <a:rPr lang="en-US" b="1" dirty="0" smtClean="0">
                <a:solidFill>
                  <a:srgbClr val="C00000"/>
                </a:solidFill>
              </a:rPr>
              <a:t>local</a:t>
            </a:r>
            <a:r>
              <a:rPr lang="en-US" dirty="0" smtClean="0"/>
              <a:t> governments as agents of change and vice versa;</a:t>
            </a:r>
          </a:p>
          <a:p>
            <a:pPr marL="914400" indent="-517525" algn="just">
              <a:buNone/>
            </a:pPr>
            <a:endParaRPr lang="en-US" dirty="0" smtClean="0"/>
          </a:p>
          <a:p>
            <a:pPr marL="914400" indent="-517525" algn="just">
              <a:buFontTx/>
              <a:buChar char="–"/>
            </a:pPr>
            <a:r>
              <a:rPr lang="en-US" i="1" dirty="0" smtClean="0">
                <a:solidFill>
                  <a:srgbClr val="C00000"/>
                </a:solidFill>
              </a:rPr>
              <a:t>Horizontal dimension</a:t>
            </a:r>
            <a:r>
              <a:rPr lang="en-US" dirty="0" smtClean="0"/>
              <a:t>, recognizes international association of local authorities (C-40 Large Cities Climate Leadership Group, U.S Mayors Climate Protection Agreement) and the different forms of coordination among local jurisdictions of the same urban metropolitan/rural areas.</a:t>
            </a:r>
          </a:p>
          <a:p>
            <a:pPr marL="914400" indent="-517525" algn="just">
              <a:buFontTx/>
              <a:buChar char="–"/>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The Approach of Regional Governance</a:t>
            </a:r>
            <a:endParaRPr lang="en-US" dirty="0"/>
          </a:p>
        </p:txBody>
      </p:sp>
      <p:sp>
        <p:nvSpPr>
          <p:cNvPr id="3" name="Content Placeholder 2"/>
          <p:cNvSpPr>
            <a:spLocks noGrp="1"/>
          </p:cNvSpPr>
          <p:nvPr>
            <p:ph idx="1"/>
          </p:nvPr>
        </p:nvSpPr>
        <p:spPr>
          <a:xfrm>
            <a:off x="304800" y="990600"/>
            <a:ext cx="8839200" cy="5867400"/>
          </a:xfrm>
        </p:spPr>
        <p:txBody>
          <a:bodyPr>
            <a:normAutofit fontScale="70000" lnSpcReduction="20000"/>
          </a:bodyPr>
          <a:lstStyle/>
          <a:p>
            <a:pPr marL="350838" algn="just"/>
            <a:r>
              <a:rPr lang="en-US" dirty="0" smtClean="0"/>
              <a:t>Focus is on how development processes at a regional level can be realized in an increasingly fragmented world;</a:t>
            </a:r>
          </a:p>
          <a:p>
            <a:pPr marL="350838" algn="just"/>
            <a:endParaRPr lang="en-US" dirty="0" smtClean="0"/>
          </a:p>
          <a:p>
            <a:pPr marL="350838" algn="just"/>
            <a:r>
              <a:rPr lang="en-US" dirty="0" smtClean="0"/>
              <a:t>The role of local and regional contexts in the successful development of mitigation and adaptation strategies is regarded as highly important:</a:t>
            </a:r>
          </a:p>
          <a:p>
            <a:pPr marL="350838" algn="just">
              <a:buNone/>
            </a:pPr>
            <a:endParaRPr lang="en-US" dirty="0" smtClean="0"/>
          </a:p>
          <a:p>
            <a:pPr marL="914400" indent="-517525" algn="just">
              <a:buFontTx/>
              <a:buChar char="–"/>
            </a:pPr>
            <a:r>
              <a:rPr lang="en-US" b="1" dirty="0" smtClean="0">
                <a:solidFill>
                  <a:srgbClr val="C00000"/>
                </a:solidFill>
              </a:rPr>
              <a:t>Geographical, Political, Economic, </a:t>
            </a:r>
            <a:r>
              <a:rPr lang="en-US" dirty="0" smtClean="0"/>
              <a:t>and </a:t>
            </a:r>
            <a:r>
              <a:rPr lang="en-US" b="1" dirty="0" smtClean="0">
                <a:solidFill>
                  <a:srgbClr val="C00000"/>
                </a:solidFill>
              </a:rPr>
              <a:t>Social</a:t>
            </a:r>
            <a:r>
              <a:rPr lang="en-US" dirty="0" smtClean="0"/>
              <a:t> conditions;</a:t>
            </a:r>
          </a:p>
          <a:p>
            <a:pPr marL="350838" algn="just">
              <a:buNone/>
            </a:pPr>
            <a:endParaRPr lang="en-US" dirty="0" smtClean="0"/>
          </a:p>
          <a:p>
            <a:pPr marL="350838" algn="just"/>
            <a:r>
              <a:rPr lang="en-US" dirty="0" smtClean="0"/>
              <a:t>Offers complementary level for the implementation of adaptation strategies:</a:t>
            </a:r>
          </a:p>
          <a:p>
            <a:pPr marL="914400" indent="-517525" algn="just">
              <a:buNone/>
            </a:pPr>
            <a:endParaRPr lang="en-US" dirty="0" smtClean="0"/>
          </a:p>
          <a:p>
            <a:pPr marL="914400" indent="-517525" algn="just">
              <a:buFontTx/>
              <a:buChar char="–"/>
            </a:pPr>
            <a:r>
              <a:rPr lang="en-US" dirty="0" smtClean="0"/>
              <a:t>A sense of higher legitimacy and effectiveness in the decision making process;</a:t>
            </a:r>
          </a:p>
          <a:p>
            <a:pPr marL="914400" indent="-517525" algn="just">
              <a:buFontTx/>
              <a:buChar char="–"/>
            </a:pPr>
            <a:r>
              <a:rPr lang="en-US" dirty="0" smtClean="0"/>
              <a:t>Quality of polices and implementation is improved;</a:t>
            </a:r>
          </a:p>
          <a:p>
            <a:pPr marL="914400" indent="-517525" algn="just">
              <a:buFontTx/>
              <a:buChar char="–"/>
            </a:pPr>
            <a:r>
              <a:rPr lang="en-US" dirty="0" smtClean="0"/>
              <a:t>Enlarged resources and capacity;</a:t>
            </a:r>
          </a:p>
          <a:p>
            <a:pPr marL="914400" indent="-517525" algn="just">
              <a:buFontTx/>
              <a:buChar char="–"/>
            </a:pPr>
            <a:r>
              <a:rPr lang="en-US" dirty="0" smtClean="0"/>
              <a:t>Regions can develop strategies that can link policies and programmes that would otherwise operate in isolation.</a:t>
            </a:r>
          </a:p>
          <a:p>
            <a:pPr marL="914400" indent="-517525" algn="just">
              <a:buFontTx/>
              <a:buChar char="–"/>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The Four Governance Models</a:t>
            </a:r>
            <a:endParaRPr lang="en-US" dirty="0"/>
          </a:p>
        </p:txBody>
      </p:sp>
      <p:sp>
        <p:nvSpPr>
          <p:cNvPr id="3" name="Content Placeholder 2"/>
          <p:cNvSpPr>
            <a:spLocks noGrp="1"/>
          </p:cNvSpPr>
          <p:nvPr>
            <p:ph idx="1"/>
          </p:nvPr>
        </p:nvSpPr>
        <p:spPr>
          <a:xfrm>
            <a:off x="304800" y="990600"/>
            <a:ext cx="8839200" cy="5867400"/>
          </a:xfrm>
        </p:spPr>
        <p:txBody>
          <a:bodyPr>
            <a:normAutofit fontScale="85000" lnSpcReduction="20000"/>
          </a:bodyPr>
          <a:lstStyle/>
          <a:p>
            <a:pPr marL="457200" indent="-457200" algn="just"/>
            <a:r>
              <a:rPr lang="en-US" i="1" dirty="0" smtClean="0">
                <a:solidFill>
                  <a:srgbClr val="C00000"/>
                </a:solidFill>
              </a:rPr>
              <a:t>Self-governing</a:t>
            </a:r>
            <a:r>
              <a:rPr lang="en-US" dirty="0" smtClean="0"/>
              <a:t>:</a:t>
            </a:r>
            <a:r>
              <a:rPr lang="en-US" i="1" dirty="0" smtClean="0">
                <a:solidFill>
                  <a:srgbClr val="C00000"/>
                </a:solidFill>
              </a:rPr>
              <a:t> </a:t>
            </a:r>
            <a:r>
              <a:rPr lang="en-US" dirty="0" smtClean="0"/>
              <a:t>the municipality as consumer can for instance promote energy efficiency;</a:t>
            </a:r>
          </a:p>
          <a:p>
            <a:pPr marL="457200" indent="-457200" algn="just"/>
            <a:endParaRPr lang="en-US" i="1" dirty="0" smtClean="0">
              <a:solidFill>
                <a:srgbClr val="C00000"/>
              </a:solidFill>
            </a:endParaRPr>
          </a:p>
          <a:p>
            <a:pPr marL="457200" indent="-457200" algn="just"/>
            <a:r>
              <a:rPr lang="en-US" i="1" dirty="0" smtClean="0">
                <a:solidFill>
                  <a:srgbClr val="C00000"/>
                </a:solidFill>
              </a:rPr>
              <a:t>Governing through enabling</a:t>
            </a:r>
            <a:r>
              <a:rPr lang="en-US" dirty="0" smtClean="0"/>
              <a:t>:</a:t>
            </a:r>
            <a:r>
              <a:rPr lang="en-US" i="1" dirty="0" smtClean="0">
                <a:solidFill>
                  <a:srgbClr val="C00000"/>
                </a:solidFill>
              </a:rPr>
              <a:t> </a:t>
            </a:r>
            <a:r>
              <a:rPr lang="en-US" dirty="0" smtClean="0"/>
              <a:t>the municipality as a facilitator can facilitate coordination with private and community actors; </a:t>
            </a:r>
          </a:p>
          <a:p>
            <a:pPr marL="457200" indent="-457200" algn="just"/>
            <a:endParaRPr lang="en-US" dirty="0" smtClean="0"/>
          </a:p>
          <a:p>
            <a:pPr marL="457200" indent="-457200" algn="just"/>
            <a:r>
              <a:rPr lang="en-US" i="1" dirty="0" smtClean="0">
                <a:solidFill>
                  <a:srgbClr val="C00000"/>
                </a:solidFill>
              </a:rPr>
              <a:t>Governing by provision</a:t>
            </a:r>
            <a:r>
              <a:rPr lang="en-US" dirty="0" smtClean="0"/>
              <a:t>:</a:t>
            </a:r>
            <a:r>
              <a:rPr lang="en-US" i="1" dirty="0" smtClean="0">
                <a:solidFill>
                  <a:srgbClr val="C00000"/>
                </a:solidFill>
              </a:rPr>
              <a:t> </a:t>
            </a:r>
            <a:r>
              <a:rPr lang="en-US" dirty="0" smtClean="0"/>
              <a:t>the municipality as provider can modify public consumption and waste disposal patterns;</a:t>
            </a:r>
          </a:p>
          <a:p>
            <a:pPr marL="457200" indent="-457200" algn="just"/>
            <a:endParaRPr lang="en-US" dirty="0" smtClean="0"/>
          </a:p>
          <a:p>
            <a:pPr marL="457200" indent="-457200" algn="just"/>
            <a:r>
              <a:rPr lang="en-US" i="1" dirty="0" smtClean="0">
                <a:solidFill>
                  <a:srgbClr val="C00000"/>
                </a:solidFill>
              </a:rPr>
              <a:t>Governing by authority</a:t>
            </a:r>
            <a:r>
              <a:rPr lang="en-US" dirty="0" smtClean="0"/>
              <a:t>:</a:t>
            </a:r>
            <a:r>
              <a:rPr lang="en-US" i="1" dirty="0" smtClean="0">
                <a:solidFill>
                  <a:srgbClr val="C00000"/>
                </a:solidFill>
              </a:rPr>
              <a:t> </a:t>
            </a:r>
            <a:r>
              <a:rPr lang="en-US" dirty="0" smtClean="0"/>
              <a:t>the municipality as regulator can enact appropriate regulations to curb emissions; </a:t>
            </a:r>
          </a:p>
          <a:p>
            <a:pPr marL="457200" indent="-457200" algn="just"/>
            <a:endParaRPr lang="en-US" dirty="0" smtClean="0"/>
          </a:p>
          <a:p>
            <a:pPr marL="0" indent="0" algn="just">
              <a:buNone/>
            </a:pPr>
            <a:r>
              <a:rPr lang="en-US" dirty="0" smtClean="0"/>
              <a:t>Regional approach can coordinate/harmonize the approach of relevant municipalities.</a:t>
            </a:r>
          </a:p>
          <a:p>
            <a:pPr marL="457200" indent="-457200" algn="just"/>
            <a:endParaRPr lang="en-US" dirty="0" smtClean="0"/>
          </a:p>
          <a:p>
            <a:pPr marL="914400" indent="-517525"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Stages in the Policy Process</a:t>
            </a:r>
            <a:endParaRPr lang="en-US" dirty="0"/>
          </a:p>
        </p:txBody>
      </p:sp>
      <p:sp>
        <p:nvSpPr>
          <p:cNvPr id="3" name="Content Placeholder 2"/>
          <p:cNvSpPr>
            <a:spLocks noGrp="1"/>
          </p:cNvSpPr>
          <p:nvPr>
            <p:ph idx="1"/>
          </p:nvPr>
        </p:nvSpPr>
        <p:spPr>
          <a:xfrm>
            <a:off x="304800" y="914400"/>
            <a:ext cx="8839200" cy="5943600"/>
          </a:xfrm>
        </p:spPr>
        <p:txBody>
          <a:bodyPr>
            <a:normAutofit fontScale="77500" lnSpcReduction="20000"/>
          </a:bodyPr>
          <a:lstStyle/>
          <a:p>
            <a:pPr marL="571500" indent="-571500" algn="just">
              <a:buNone/>
            </a:pPr>
            <a:endParaRPr lang="en-US" sz="1300" i="1" dirty="0" smtClean="0">
              <a:solidFill>
                <a:srgbClr val="C00000"/>
              </a:solidFill>
            </a:endParaRPr>
          </a:p>
          <a:p>
            <a:pPr marL="571500" indent="-571500" algn="just">
              <a:buAutoNum type="romanLcParenBoth"/>
            </a:pPr>
            <a:r>
              <a:rPr lang="en-US" i="1" dirty="0" smtClean="0">
                <a:solidFill>
                  <a:srgbClr val="C00000"/>
                </a:solidFill>
              </a:rPr>
              <a:t>Agenda setting</a:t>
            </a:r>
            <a:r>
              <a:rPr lang="en-US" dirty="0" smtClean="0"/>
              <a:t>,</a:t>
            </a:r>
            <a:r>
              <a:rPr lang="en-US" i="1" dirty="0" smtClean="0">
                <a:solidFill>
                  <a:srgbClr val="C00000"/>
                </a:solidFill>
              </a:rPr>
              <a:t> </a:t>
            </a:r>
            <a:r>
              <a:rPr lang="en-US" dirty="0" smtClean="0"/>
              <a:t>meeting long-term health or social and environmental effects; </a:t>
            </a:r>
            <a:r>
              <a:rPr lang="en-US" dirty="0" err="1" smtClean="0"/>
              <a:t>liveability</a:t>
            </a:r>
            <a:r>
              <a:rPr lang="en-US" dirty="0" smtClean="0"/>
              <a:t> of cities; economic motivation through promotion of energy independence and security; creation of green jobs;</a:t>
            </a:r>
          </a:p>
          <a:p>
            <a:pPr marL="571500" indent="-571500" algn="just">
              <a:buAutoNum type="romanLcParenBoth"/>
            </a:pPr>
            <a:endParaRPr lang="en-US" i="1" dirty="0" smtClean="0">
              <a:solidFill>
                <a:srgbClr val="C00000"/>
              </a:solidFill>
            </a:endParaRPr>
          </a:p>
          <a:p>
            <a:pPr marL="571500" indent="-571500" algn="just">
              <a:buAutoNum type="romanLcParenBoth"/>
            </a:pPr>
            <a:r>
              <a:rPr lang="en-US" i="1" dirty="0" smtClean="0">
                <a:solidFill>
                  <a:srgbClr val="C00000"/>
                </a:solidFill>
              </a:rPr>
              <a:t>Policy formulation</a:t>
            </a:r>
            <a:r>
              <a:rPr lang="en-US" dirty="0" smtClean="0"/>
              <a:t>,</a:t>
            </a:r>
            <a:r>
              <a:rPr lang="en-US" i="1" dirty="0" smtClean="0">
                <a:solidFill>
                  <a:srgbClr val="C00000"/>
                </a:solidFill>
              </a:rPr>
              <a:t> </a:t>
            </a:r>
            <a:r>
              <a:rPr lang="en-US" dirty="0" smtClean="0"/>
              <a:t>expert body composed of stakeholders meet and discuss goals, potential areas of actions, priorities, implementation strategies and monitoring mechanisms;</a:t>
            </a:r>
          </a:p>
          <a:p>
            <a:pPr marL="571500" indent="-571500" algn="just">
              <a:buAutoNum type="romanLcParenBoth"/>
            </a:pPr>
            <a:endParaRPr lang="en-US" i="1" dirty="0" smtClean="0">
              <a:solidFill>
                <a:srgbClr val="C00000"/>
              </a:solidFill>
            </a:endParaRPr>
          </a:p>
          <a:p>
            <a:pPr marL="571500" indent="-571500" algn="just">
              <a:buAutoNum type="romanLcParenBoth"/>
            </a:pPr>
            <a:r>
              <a:rPr lang="en-US" i="1" dirty="0" smtClean="0">
                <a:solidFill>
                  <a:srgbClr val="C00000"/>
                </a:solidFill>
              </a:rPr>
              <a:t>Implementation</a:t>
            </a:r>
            <a:r>
              <a:rPr lang="en-US" dirty="0" smtClean="0"/>
              <a:t>,</a:t>
            </a:r>
            <a:r>
              <a:rPr lang="en-US" i="1" dirty="0" smtClean="0">
                <a:solidFill>
                  <a:srgbClr val="C00000"/>
                </a:solidFill>
              </a:rPr>
              <a:t> </a:t>
            </a:r>
            <a:r>
              <a:rPr lang="en-US" dirty="0" smtClean="0"/>
              <a:t>this relates to the governance models;</a:t>
            </a:r>
          </a:p>
          <a:p>
            <a:pPr marL="571500" indent="-571500" algn="just">
              <a:buAutoNum type="romanLcParenBoth"/>
            </a:pPr>
            <a:endParaRPr lang="en-US" i="1" dirty="0" smtClean="0">
              <a:solidFill>
                <a:srgbClr val="C00000"/>
              </a:solidFill>
            </a:endParaRPr>
          </a:p>
          <a:p>
            <a:pPr marL="571500" indent="-571500" algn="just">
              <a:buAutoNum type="romanLcParenBoth"/>
            </a:pPr>
            <a:r>
              <a:rPr lang="en-US" i="1" dirty="0" smtClean="0">
                <a:solidFill>
                  <a:srgbClr val="C00000"/>
                </a:solidFill>
              </a:rPr>
              <a:t>Policy evaluation</a:t>
            </a:r>
            <a:r>
              <a:rPr lang="en-US" dirty="0" smtClean="0"/>
              <a:t>,</a:t>
            </a:r>
            <a:r>
              <a:rPr lang="en-US" i="1" dirty="0" smtClean="0">
                <a:solidFill>
                  <a:srgbClr val="C00000"/>
                </a:solidFill>
              </a:rPr>
              <a:t> </a:t>
            </a:r>
            <a:r>
              <a:rPr lang="en-US" dirty="0" smtClean="0"/>
              <a:t>through emission inventory and standard reporting protocols to assess whether policies are achieving their goals; </a:t>
            </a:r>
          </a:p>
          <a:p>
            <a:pPr marL="571500" indent="-571500" algn="just">
              <a:buAutoNum type="romanLcParenBoth"/>
            </a:pPr>
            <a:endParaRPr lang="en-US" dirty="0" smtClean="0"/>
          </a:p>
          <a:p>
            <a:pPr marL="571500" indent="-571500" algn="just">
              <a:buAutoNum type="romanLcParenBoth"/>
            </a:pPr>
            <a:r>
              <a:rPr lang="en-US" i="1" dirty="0" smtClean="0">
                <a:solidFill>
                  <a:srgbClr val="C00000"/>
                </a:solidFill>
              </a:rPr>
              <a:t>Dissemination</a:t>
            </a:r>
            <a:r>
              <a:rPr lang="en-US" dirty="0" smtClean="0"/>
              <a:t>,</a:t>
            </a:r>
            <a:r>
              <a:rPr lang="en-US" i="1" dirty="0" smtClean="0">
                <a:solidFill>
                  <a:srgbClr val="C00000"/>
                </a:solidFill>
              </a:rPr>
              <a:t> </a:t>
            </a:r>
            <a:r>
              <a:rPr lang="en-US" dirty="0" smtClean="0"/>
              <a:t>to national and sub-national governments.</a:t>
            </a:r>
          </a:p>
          <a:p>
            <a:pPr marL="457200" indent="-457200" algn="just">
              <a:buNone/>
            </a:pPr>
            <a:endParaRPr lang="en-US" dirty="0" smtClean="0"/>
          </a:p>
          <a:p>
            <a:pPr marL="914400" indent="-517525"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600" dirty="0" smtClean="0"/>
              <a:t>Policy Success and Potential for Replication</a:t>
            </a:r>
            <a:endParaRPr lang="en-US" sz="3600" dirty="0"/>
          </a:p>
        </p:txBody>
      </p:sp>
      <p:sp>
        <p:nvSpPr>
          <p:cNvPr id="3" name="Content Placeholder 2"/>
          <p:cNvSpPr>
            <a:spLocks noGrp="1"/>
          </p:cNvSpPr>
          <p:nvPr>
            <p:ph idx="1"/>
          </p:nvPr>
        </p:nvSpPr>
        <p:spPr>
          <a:xfrm>
            <a:off x="304800" y="838200"/>
            <a:ext cx="8839200" cy="6019800"/>
          </a:xfrm>
        </p:spPr>
        <p:txBody>
          <a:bodyPr>
            <a:normAutofit fontScale="92500" lnSpcReduction="20000"/>
          </a:bodyPr>
          <a:lstStyle/>
          <a:p>
            <a:pPr marL="350838" algn="just">
              <a:buNone/>
            </a:pPr>
            <a:endParaRPr lang="en-US" sz="900" dirty="0" smtClean="0"/>
          </a:p>
          <a:p>
            <a:pPr marL="350838" algn="just"/>
            <a:r>
              <a:rPr lang="en-US" dirty="0" smtClean="0"/>
              <a:t>Relevance of policy to the region;</a:t>
            </a:r>
          </a:p>
          <a:p>
            <a:pPr marL="350838" algn="just"/>
            <a:endParaRPr lang="en-US" dirty="0" smtClean="0"/>
          </a:p>
          <a:p>
            <a:pPr marL="350838" algn="just"/>
            <a:r>
              <a:rPr lang="en-US" dirty="0" smtClean="0"/>
              <a:t>How many jurisdictions have already implemented such policies;</a:t>
            </a:r>
          </a:p>
          <a:p>
            <a:pPr marL="350838" algn="just"/>
            <a:endParaRPr lang="en-US" dirty="0" smtClean="0"/>
          </a:p>
          <a:p>
            <a:pPr marL="350838" algn="just"/>
            <a:r>
              <a:rPr lang="en-US" dirty="0" smtClean="0"/>
              <a:t>How quickly the policies have been adopted since their first introduction;</a:t>
            </a:r>
          </a:p>
          <a:p>
            <a:pPr marL="350838" algn="just"/>
            <a:endParaRPr lang="en-US" dirty="0" smtClean="0"/>
          </a:p>
          <a:p>
            <a:pPr marL="350838" algn="just"/>
            <a:r>
              <a:rPr lang="en-US" dirty="0" smtClean="0"/>
              <a:t>How easily the private sector have been convinced that the policies are not harmful to their businesses; and </a:t>
            </a:r>
          </a:p>
          <a:p>
            <a:pPr marL="350838" algn="just"/>
            <a:endParaRPr lang="en-US" dirty="0" smtClean="0"/>
          </a:p>
          <a:p>
            <a:pPr marL="350838" algn="just"/>
            <a:r>
              <a:rPr lang="en-US" dirty="0" smtClean="0"/>
              <a:t>How the policies have contributed co-benefits that made them even more acceptable.</a:t>
            </a:r>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600" dirty="0" smtClean="0"/>
              <a:t>Enabling Conditions</a:t>
            </a:r>
            <a:endParaRPr lang="en-US" sz="3600" dirty="0"/>
          </a:p>
        </p:txBody>
      </p:sp>
      <p:sp>
        <p:nvSpPr>
          <p:cNvPr id="3" name="Content Placeholder 2"/>
          <p:cNvSpPr>
            <a:spLocks noGrp="1"/>
          </p:cNvSpPr>
          <p:nvPr>
            <p:ph idx="1"/>
          </p:nvPr>
        </p:nvSpPr>
        <p:spPr>
          <a:xfrm>
            <a:off x="304800" y="838200"/>
            <a:ext cx="8839200" cy="6019800"/>
          </a:xfrm>
        </p:spPr>
        <p:txBody>
          <a:bodyPr>
            <a:normAutofit fontScale="85000" lnSpcReduction="20000"/>
          </a:bodyPr>
          <a:lstStyle/>
          <a:p>
            <a:pPr marL="350838" algn="just">
              <a:buNone/>
            </a:pPr>
            <a:endParaRPr lang="en-US" sz="900" dirty="0" smtClean="0"/>
          </a:p>
          <a:p>
            <a:pPr marL="350838" algn="just"/>
            <a:r>
              <a:rPr lang="en-US" dirty="0" smtClean="0"/>
              <a:t>More policy coherence, streamlining and simplified procedures that enhance cost efficiency and effectiveness;</a:t>
            </a:r>
          </a:p>
          <a:p>
            <a:pPr marL="350838" algn="just"/>
            <a:endParaRPr lang="en-US" dirty="0" smtClean="0"/>
          </a:p>
          <a:p>
            <a:pPr marL="350838" algn="just"/>
            <a:r>
              <a:rPr lang="en-US" dirty="0" smtClean="0"/>
              <a:t>More efficient monitoring systems;</a:t>
            </a:r>
          </a:p>
          <a:p>
            <a:pPr marL="350838" algn="just"/>
            <a:endParaRPr lang="en-US" dirty="0" smtClean="0"/>
          </a:p>
          <a:p>
            <a:pPr marL="350838" algn="just"/>
            <a:r>
              <a:rPr lang="en-US" dirty="0" smtClean="0"/>
              <a:t>Stronger long-term commitment on the part of political leaders and governments;</a:t>
            </a:r>
          </a:p>
          <a:p>
            <a:pPr marL="350838" algn="just"/>
            <a:endParaRPr lang="en-US" dirty="0" smtClean="0"/>
          </a:p>
          <a:p>
            <a:pPr marL="350838" algn="just"/>
            <a:r>
              <a:rPr lang="en-US" dirty="0" smtClean="0"/>
              <a:t>Stronger enforcement;</a:t>
            </a:r>
          </a:p>
          <a:p>
            <a:pPr marL="350838" algn="just"/>
            <a:endParaRPr lang="en-US" dirty="0" smtClean="0"/>
          </a:p>
          <a:p>
            <a:pPr marL="350838" algn="just"/>
            <a:r>
              <a:rPr lang="en-US" dirty="0" smtClean="0"/>
              <a:t>Stronger private-sector involvement; and </a:t>
            </a:r>
          </a:p>
          <a:p>
            <a:pPr marL="350838" algn="just"/>
            <a:endParaRPr lang="en-US" dirty="0" smtClean="0"/>
          </a:p>
          <a:p>
            <a:pPr marL="350838" algn="just"/>
            <a:r>
              <a:rPr lang="en-US" dirty="0" smtClean="0"/>
              <a:t>A more active civil society engaged through awareness raising and strong multi-stakeholder agreements.</a:t>
            </a:r>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600" dirty="0" smtClean="0"/>
              <a:t>Priority Themes – Sectors </a:t>
            </a:r>
            <a:endParaRPr lang="en-US" sz="3600" dirty="0"/>
          </a:p>
        </p:txBody>
      </p:sp>
      <p:sp>
        <p:nvSpPr>
          <p:cNvPr id="3" name="Content Placeholder 2"/>
          <p:cNvSpPr>
            <a:spLocks noGrp="1"/>
          </p:cNvSpPr>
          <p:nvPr>
            <p:ph idx="1"/>
          </p:nvPr>
        </p:nvSpPr>
        <p:spPr>
          <a:xfrm>
            <a:off x="304800" y="838200"/>
            <a:ext cx="8839200" cy="6019800"/>
          </a:xfrm>
        </p:spPr>
        <p:txBody>
          <a:bodyPr>
            <a:normAutofit fontScale="70000" lnSpcReduction="20000"/>
          </a:bodyPr>
          <a:lstStyle/>
          <a:p>
            <a:pPr marL="350838" algn="just">
              <a:buNone/>
            </a:pPr>
            <a:endParaRPr lang="en-US" sz="900" dirty="0" smtClean="0"/>
          </a:p>
          <a:p>
            <a:pPr marL="350838" algn="just">
              <a:buNone/>
            </a:pPr>
            <a:endParaRPr lang="en-US" sz="900" dirty="0" smtClean="0"/>
          </a:p>
          <a:p>
            <a:pPr marL="350838" algn="just"/>
            <a:r>
              <a:rPr lang="en-US" dirty="0" smtClean="0"/>
              <a:t>Transportation, energy, housing, waste management, forestry, agriculture, </a:t>
            </a:r>
            <a:r>
              <a:rPr lang="en-US" dirty="0" err="1" smtClean="0"/>
              <a:t>meterology</a:t>
            </a:r>
            <a:r>
              <a:rPr lang="en-US" dirty="0" smtClean="0"/>
              <a:t>, education, culture, marine protected areas, biodiversity conservation;</a:t>
            </a:r>
          </a:p>
          <a:p>
            <a:pPr marL="350838" algn="just"/>
            <a:endParaRPr lang="en-US" dirty="0" smtClean="0"/>
          </a:p>
          <a:p>
            <a:pPr marL="350838" algn="just"/>
            <a:r>
              <a:rPr lang="en-US" dirty="0" smtClean="0"/>
              <a:t>A regional survey must be undertaken to identify potential priority areas;</a:t>
            </a:r>
          </a:p>
          <a:p>
            <a:pPr marL="350838" algn="just"/>
            <a:endParaRPr lang="en-US" dirty="0" smtClean="0"/>
          </a:p>
          <a:p>
            <a:pPr marL="350838" algn="just"/>
            <a:r>
              <a:rPr lang="en-US" dirty="0" smtClean="0"/>
              <a:t>Priority areas can be dealt with through </a:t>
            </a:r>
            <a:r>
              <a:rPr lang="en-US" b="1" dirty="0" smtClean="0">
                <a:solidFill>
                  <a:srgbClr val="C00000"/>
                </a:solidFill>
              </a:rPr>
              <a:t>sector-specific working </a:t>
            </a:r>
            <a:r>
              <a:rPr lang="en-US" dirty="0" smtClean="0"/>
              <a:t>groups to first engage in a ‘shared diagnosis” of climate change and adaptation issues, to support subsequent policy formulation;</a:t>
            </a:r>
          </a:p>
          <a:p>
            <a:pPr marL="350838" algn="just"/>
            <a:endParaRPr lang="en-US" dirty="0" smtClean="0"/>
          </a:p>
          <a:p>
            <a:pPr marL="350838" algn="just"/>
            <a:r>
              <a:rPr lang="en-US" dirty="0" smtClean="0"/>
              <a:t>Must involve </a:t>
            </a:r>
            <a:r>
              <a:rPr lang="en-US" b="1" dirty="0" smtClean="0">
                <a:solidFill>
                  <a:srgbClr val="C00000"/>
                </a:solidFill>
              </a:rPr>
              <a:t>active participation of all stakeholders</a:t>
            </a:r>
            <a:r>
              <a:rPr lang="en-US" dirty="0" smtClean="0"/>
              <a:t>, not limited to NGOs, industry , academia, government, </a:t>
            </a:r>
            <a:r>
              <a:rPr lang="en-US" dirty="0" err="1" smtClean="0"/>
              <a:t>labour</a:t>
            </a:r>
            <a:r>
              <a:rPr lang="en-US" dirty="0" smtClean="0"/>
              <a:t>;</a:t>
            </a:r>
          </a:p>
          <a:p>
            <a:pPr marL="350838" algn="just"/>
            <a:endParaRPr lang="en-US" dirty="0" smtClean="0"/>
          </a:p>
          <a:p>
            <a:pPr marL="350838" algn="just"/>
            <a:r>
              <a:rPr lang="en-US" dirty="0" smtClean="0"/>
              <a:t>Prioritization of actions depends on time horizons, i.e. strategies must by matched to the time period targeted in the action plan.  Emphasis should be on policies that are feasible and financially sound.</a:t>
            </a:r>
          </a:p>
          <a:p>
            <a:pPr marL="350838" algn="just"/>
            <a:endParaRPr lang="en-US" dirty="0" smtClean="0"/>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600" dirty="0" smtClean="0"/>
              <a:t>Focus Areas for Priority Actions (Agenda)</a:t>
            </a:r>
            <a:endParaRPr lang="en-US" sz="3600" dirty="0"/>
          </a:p>
        </p:txBody>
      </p:sp>
      <p:sp>
        <p:nvSpPr>
          <p:cNvPr id="3" name="Content Placeholder 2"/>
          <p:cNvSpPr>
            <a:spLocks noGrp="1"/>
          </p:cNvSpPr>
          <p:nvPr>
            <p:ph idx="1"/>
          </p:nvPr>
        </p:nvSpPr>
        <p:spPr>
          <a:xfrm>
            <a:off x="304800" y="838200"/>
            <a:ext cx="8839200" cy="6019800"/>
          </a:xfrm>
        </p:spPr>
        <p:txBody>
          <a:bodyPr>
            <a:normAutofit fontScale="70000" lnSpcReduction="20000"/>
          </a:bodyPr>
          <a:lstStyle/>
          <a:p>
            <a:pPr marL="350838" algn="just">
              <a:buNone/>
            </a:pPr>
            <a:endParaRPr lang="en-US" sz="900" dirty="0" smtClean="0"/>
          </a:p>
          <a:p>
            <a:pPr marL="350838" algn="just">
              <a:buNone/>
            </a:pPr>
            <a:endParaRPr lang="en-US" sz="900" dirty="0" smtClean="0"/>
          </a:p>
          <a:p>
            <a:pPr marL="350838" algn="just"/>
            <a:r>
              <a:rPr lang="en-US" dirty="0" smtClean="0"/>
              <a:t>Encourage a common policy on climate change issues (engage in joint efforts and common positions);</a:t>
            </a:r>
          </a:p>
          <a:p>
            <a:pPr marL="350838" algn="just"/>
            <a:endParaRPr lang="en-US" dirty="0" smtClean="0"/>
          </a:p>
          <a:p>
            <a:pPr marL="350838" algn="just"/>
            <a:r>
              <a:rPr lang="en-US" dirty="0" smtClean="0"/>
              <a:t>Encourage efforts on developing a South-West Climate Change Initiative;</a:t>
            </a:r>
          </a:p>
          <a:p>
            <a:pPr marL="350838" algn="just"/>
            <a:endParaRPr lang="en-US" dirty="0" smtClean="0"/>
          </a:p>
          <a:p>
            <a:pPr marL="350838" algn="just"/>
            <a:r>
              <a:rPr lang="en-US" dirty="0" smtClean="0"/>
              <a:t>Promote and facilitate the exchange of information/knowledge on scientific research and development, deployment and transfer of technology and best practice on adaptation and mitigation measures;</a:t>
            </a:r>
          </a:p>
          <a:p>
            <a:pPr marL="350838" algn="just"/>
            <a:endParaRPr lang="en-US" dirty="0" smtClean="0"/>
          </a:p>
          <a:p>
            <a:pPr marL="350838" algn="just"/>
            <a:r>
              <a:rPr lang="en-US" dirty="0" smtClean="0"/>
              <a:t>Encourage the international community to participate in and contribute to South West’s efforts in such areas as </a:t>
            </a:r>
            <a:r>
              <a:rPr lang="en-US" dirty="0" err="1" smtClean="0"/>
              <a:t>afforestation</a:t>
            </a:r>
            <a:r>
              <a:rPr lang="en-US" dirty="0" smtClean="0"/>
              <a:t> and reforestation, as well as to reduce deforestation and forest degradation;</a:t>
            </a:r>
          </a:p>
          <a:p>
            <a:pPr marL="350838" algn="just"/>
            <a:endParaRPr lang="en-US" dirty="0" smtClean="0"/>
          </a:p>
          <a:p>
            <a:pPr marL="350838" algn="just"/>
            <a:r>
              <a:rPr lang="en-US" dirty="0" smtClean="0"/>
              <a:t>Develop regional strategies to enhance capacity for adaptation, and promote public awareness to address effects of Climate Change.</a:t>
            </a:r>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600" dirty="0" smtClean="0"/>
              <a:t>Focus Areas for Priority Actions (Agenda)…</a:t>
            </a:r>
            <a:endParaRPr lang="en-US" sz="3600" dirty="0"/>
          </a:p>
        </p:txBody>
      </p:sp>
      <p:sp>
        <p:nvSpPr>
          <p:cNvPr id="3" name="Content Placeholder 2"/>
          <p:cNvSpPr>
            <a:spLocks noGrp="1"/>
          </p:cNvSpPr>
          <p:nvPr>
            <p:ph idx="1"/>
          </p:nvPr>
        </p:nvSpPr>
        <p:spPr>
          <a:xfrm>
            <a:off x="304800" y="838200"/>
            <a:ext cx="8839200" cy="6019800"/>
          </a:xfrm>
        </p:spPr>
        <p:txBody>
          <a:bodyPr>
            <a:normAutofit fontScale="77500" lnSpcReduction="20000"/>
          </a:bodyPr>
          <a:lstStyle/>
          <a:p>
            <a:pPr marL="350838" algn="just">
              <a:buNone/>
            </a:pPr>
            <a:endParaRPr lang="en-US" sz="900" dirty="0" smtClean="0"/>
          </a:p>
          <a:p>
            <a:pPr marL="350838" algn="just">
              <a:buNone/>
            </a:pPr>
            <a:endParaRPr lang="en-US" sz="900" dirty="0" smtClean="0"/>
          </a:p>
          <a:p>
            <a:pPr marL="350838" algn="just"/>
            <a:r>
              <a:rPr lang="en-US" dirty="0" smtClean="0"/>
              <a:t>Develop a regional observation system to monitor the impact of climate change on vulnerable ecosystems in South West member states;</a:t>
            </a:r>
          </a:p>
          <a:p>
            <a:pPr marL="350838" algn="just"/>
            <a:endParaRPr lang="en-US" dirty="0" smtClean="0"/>
          </a:p>
          <a:p>
            <a:pPr marL="350838" algn="just"/>
            <a:r>
              <a:rPr lang="en-US" dirty="0" smtClean="0"/>
              <a:t>Conduct policy, scientific and related studies to identify appropriate policy responses and instruments based on best practice;</a:t>
            </a:r>
          </a:p>
          <a:p>
            <a:pPr marL="350838" algn="just"/>
            <a:endParaRPr lang="en-US" dirty="0" smtClean="0"/>
          </a:p>
          <a:p>
            <a:pPr marL="350838" algn="just"/>
            <a:r>
              <a:rPr lang="en-US" dirty="0" smtClean="0"/>
              <a:t>Encourage the participation of all stakeholders in addressing the impacts of climate change;</a:t>
            </a:r>
          </a:p>
          <a:p>
            <a:pPr marL="350838" algn="just"/>
            <a:endParaRPr lang="en-US" dirty="0" smtClean="0"/>
          </a:p>
          <a:p>
            <a:pPr marL="350838" algn="just"/>
            <a:r>
              <a:rPr lang="en-US" dirty="0" smtClean="0"/>
              <a:t>Promote public awareness and encourage the participation of all stakeholders in efforts at addressing climate change issues;</a:t>
            </a:r>
          </a:p>
          <a:p>
            <a:pPr marL="350838" algn="just"/>
            <a:endParaRPr lang="en-US" dirty="0" smtClean="0"/>
          </a:p>
          <a:p>
            <a:pPr marL="350838" algn="just"/>
            <a:r>
              <a:rPr lang="en-US" dirty="0" smtClean="0"/>
              <a:t>Promote strategies to ensure that climate change initiatives lead to an economically vibrant and environment friendly South – West community.</a:t>
            </a:r>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400" dirty="0" smtClean="0"/>
              <a:t>Challenges Associated with Regional Governance</a:t>
            </a:r>
            <a:endParaRPr lang="en-US" sz="3400" dirty="0"/>
          </a:p>
        </p:txBody>
      </p:sp>
      <p:sp>
        <p:nvSpPr>
          <p:cNvPr id="3" name="Content Placeholder 2"/>
          <p:cNvSpPr>
            <a:spLocks noGrp="1"/>
          </p:cNvSpPr>
          <p:nvPr>
            <p:ph idx="1"/>
          </p:nvPr>
        </p:nvSpPr>
        <p:spPr>
          <a:xfrm>
            <a:off x="304800" y="838200"/>
            <a:ext cx="8839200" cy="6019800"/>
          </a:xfrm>
        </p:spPr>
        <p:txBody>
          <a:bodyPr>
            <a:normAutofit fontScale="92500" lnSpcReduction="10000"/>
          </a:bodyPr>
          <a:lstStyle/>
          <a:p>
            <a:pPr marL="350838" algn="just">
              <a:buNone/>
            </a:pPr>
            <a:endParaRPr lang="en-US" sz="900" dirty="0" smtClean="0"/>
          </a:p>
          <a:p>
            <a:pPr marL="350838" algn="just"/>
            <a:r>
              <a:rPr lang="en-US" dirty="0" smtClean="0"/>
              <a:t>Evolving an appropriate governing (institutional) structure to co-ordinate, monitor and control the actions of different sub-national authorities;</a:t>
            </a:r>
          </a:p>
          <a:p>
            <a:pPr marL="350838" algn="just"/>
            <a:endParaRPr lang="en-US" dirty="0" smtClean="0"/>
          </a:p>
          <a:p>
            <a:pPr marL="350838" algn="just"/>
            <a:r>
              <a:rPr lang="en-US" dirty="0" smtClean="0"/>
              <a:t>Lack of support from central government;</a:t>
            </a:r>
          </a:p>
          <a:p>
            <a:pPr marL="350838" algn="just"/>
            <a:endParaRPr lang="en-US" dirty="0" smtClean="0"/>
          </a:p>
          <a:p>
            <a:pPr marL="350838" algn="just"/>
            <a:r>
              <a:rPr lang="en-US" dirty="0" smtClean="0"/>
              <a:t>Many sub-national climate strategies are not well integrated into the existing planning tools;</a:t>
            </a:r>
          </a:p>
          <a:p>
            <a:pPr marL="350838" algn="just"/>
            <a:endParaRPr lang="en-US" dirty="0" smtClean="0"/>
          </a:p>
          <a:p>
            <a:pPr marL="350838" algn="just"/>
            <a:r>
              <a:rPr lang="en-US" dirty="0" smtClean="0"/>
              <a:t>Policy planning at regional level and implementation at sub-national and local levels;</a:t>
            </a:r>
          </a:p>
          <a:p>
            <a:pPr marL="350838" algn="just"/>
            <a:endParaRPr lang="en-US" dirty="0" smtClean="0"/>
          </a:p>
          <a:p>
            <a:pPr marL="350838" algn="just"/>
            <a:r>
              <a:rPr lang="en-US" dirty="0" smtClean="0"/>
              <a:t>If technical expertise and capacity is lacking;</a:t>
            </a:r>
          </a:p>
          <a:p>
            <a:pPr marL="350838" algn="just">
              <a:buNone/>
            </a:pPr>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400" dirty="0" smtClean="0"/>
              <a:t>Challenges Associated with Regional…</a:t>
            </a:r>
            <a:endParaRPr lang="en-US" sz="3400" dirty="0"/>
          </a:p>
        </p:txBody>
      </p:sp>
      <p:sp>
        <p:nvSpPr>
          <p:cNvPr id="3" name="Content Placeholder 2"/>
          <p:cNvSpPr>
            <a:spLocks noGrp="1"/>
          </p:cNvSpPr>
          <p:nvPr>
            <p:ph idx="1"/>
          </p:nvPr>
        </p:nvSpPr>
        <p:spPr>
          <a:xfrm>
            <a:off x="304800" y="838200"/>
            <a:ext cx="8839200" cy="6019800"/>
          </a:xfrm>
        </p:spPr>
        <p:txBody>
          <a:bodyPr>
            <a:normAutofit lnSpcReduction="10000"/>
          </a:bodyPr>
          <a:lstStyle/>
          <a:p>
            <a:pPr marL="350838" algn="just">
              <a:buNone/>
            </a:pPr>
            <a:endParaRPr lang="en-US" sz="900" dirty="0" smtClean="0"/>
          </a:p>
          <a:p>
            <a:pPr marL="350838" algn="just"/>
            <a:r>
              <a:rPr lang="en-US" dirty="0" smtClean="0"/>
              <a:t>Lack of data/data integrity at sub-national and local levels;</a:t>
            </a:r>
          </a:p>
          <a:p>
            <a:pPr marL="350838" algn="just"/>
            <a:endParaRPr lang="en-US" dirty="0" smtClean="0"/>
          </a:p>
          <a:p>
            <a:pPr marL="350838" algn="just"/>
            <a:r>
              <a:rPr lang="en-US" dirty="0" smtClean="0"/>
              <a:t>Lack of consistency in methodologies;</a:t>
            </a:r>
          </a:p>
          <a:p>
            <a:pPr marL="350838" algn="just"/>
            <a:endParaRPr lang="en-US" dirty="0" smtClean="0"/>
          </a:p>
          <a:p>
            <a:pPr marL="350838" algn="just"/>
            <a:r>
              <a:rPr lang="en-US" dirty="0" smtClean="0"/>
              <a:t>Politically driven climate plans and local term elections;</a:t>
            </a:r>
          </a:p>
          <a:p>
            <a:pPr marL="350838" algn="just"/>
            <a:endParaRPr lang="en-US" dirty="0" smtClean="0"/>
          </a:p>
          <a:p>
            <a:pPr marL="350838" algn="just"/>
            <a:r>
              <a:rPr lang="en-US" dirty="0" smtClean="0"/>
              <a:t>Variation in characteristics of members – population, area, level of internal cohesiveness regarding shared history, culture, language, economic capacity and other intangibles.</a:t>
            </a:r>
          </a:p>
          <a:p>
            <a:pPr marL="350838" algn="just"/>
            <a:endParaRPr lang="en-US" dirty="0" smtClean="0"/>
          </a:p>
          <a:p>
            <a:pPr marL="350838" algn="just"/>
            <a:endParaRPr lang="en-US" dirty="0" smtClean="0"/>
          </a:p>
          <a:p>
            <a:pPr marL="350838" algn="just">
              <a:buNone/>
            </a:pPr>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Case Studies</a:t>
            </a:r>
            <a:endParaRPr lang="en-US" dirty="0"/>
          </a:p>
        </p:txBody>
      </p:sp>
      <p:sp>
        <p:nvSpPr>
          <p:cNvPr id="3" name="Content Placeholder 2"/>
          <p:cNvSpPr>
            <a:spLocks noGrp="1"/>
          </p:cNvSpPr>
          <p:nvPr>
            <p:ph idx="1"/>
          </p:nvPr>
        </p:nvSpPr>
        <p:spPr>
          <a:xfrm>
            <a:off x="304800" y="990600"/>
            <a:ext cx="8839200" cy="5867400"/>
          </a:xfrm>
        </p:spPr>
        <p:txBody>
          <a:bodyPr>
            <a:normAutofit fontScale="92500" lnSpcReduction="20000"/>
          </a:bodyPr>
          <a:lstStyle/>
          <a:p>
            <a:pPr marL="457200" indent="-457200" algn="just"/>
            <a:r>
              <a:rPr lang="en-US" b="1" u="sng" dirty="0" smtClean="0">
                <a:solidFill>
                  <a:srgbClr val="C00000"/>
                </a:solidFill>
              </a:rPr>
              <a:t>Eindhoven</a:t>
            </a:r>
            <a:r>
              <a:rPr lang="en-US" dirty="0" smtClean="0"/>
              <a:t>:</a:t>
            </a:r>
            <a:r>
              <a:rPr lang="en-US" i="1" dirty="0" smtClean="0">
                <a:solidFill>
                  <a:srgbClr val="C00000"/>
                </a:solidFill>
              </a:rPr>
              <a:t> </a:t>
            </a:r>
            <a:endParaRPr lang="en-US" dirty="0" smtClean="0"/>
          </a:p>
          <a:p>
            <a:pPr marL="457200" indent="0" algn="just">
              <a:buNone/>
            </a:pPr>
            <a:endParaRPr lang="en-US" sz="1100" dirty="0" smtClean="0"/>
          </a:p>
          <a:p>
            <a:pPr marL="457200" indent="0" algn="just">
              <a:buNone/>
            </a:pPr>
            <a:r>
              <a:rPr lang="en-US" dirty="0" smtClean="0"/>
              <a:t>Communities in and around the industrial region of Eindhoven, the Netherlands came together to build upon their regional strengths in technological research and development in an effort to meet three interlinked goals: a cleaner environment, preserving jobs, and building a technology for the future.  The </a:t>
            </a:r>
            <a:r>
              <a:rPr lang="en-US" dirty="0" err="1" smtClean="0"/>
              <a:t>Samenwerkingsverband</a:t>
            </a:r>
            <a:r>
              <a:rPr lang="en-US" dirty="0" smtClean="0"/>
              <a:t> Region of Eindhoven was at the centre of the development of the low-emission public transport vehicle, the </a:t>
            </a:r>
            <a:r>
              <a:rPr lang="en-US" dirty="0" err="1" smtClean="0"/>
              <a:t>Philias</a:t>
            </a:r>
            <a:r>
              <a:rPr lang="en-US" dirty="0" smtClean="0"/>
              <a:t> – an advanced guided bus that is controlled by a magnetic system built into the road – </a:t>
            </a:r>
            <a:r>
              <a:rPr lang="en-US" smtClean="0"/>
              <a:t>and that </a:t>
            </a:r>
            <a:r>
              <a:rPr lang="en-US" dirty="0" smtClean="0"/>
              <a:t>connects various communities within and around Eindhoven to major regional facilities, including the airport.</a:t>
            </a:r>
          </a:p>
          <a:p>
            <a:pPr marL="457200" indent="-457200" algn="just"/>
            <a:endParaRPr lang="en-US" dirty="0" smtClean="0"/>
          </a:p>
          <a:p>
            <a:pPr marL="914400" indent="-517525"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458200" cy="762000"/>
          </a:xfrm>
        </p:spPr>
        <p:txBody>
          <a:bodyPr/>
          <a:lstStyle/>
          <a:p>
            <a:r>
              <a:rPr lang="en-US" dirty="0" smtClean="0"/>
              <a:t>Case Studies…</a:t>
            </a:r>
            <a:endParaRPr lang="en-US" dirty="0"/>
          </a:p>
        </p:txBody>
      </p:sp>
      <p:sp>
        <p:nvSpPr>
          <p:cNvPr id="3" name="Content Placeholder 2"/>
          <p:cNvSpPr>
            <a:spLocks noGrp="1"/>
          </p:cNvSpPr>
          <p:nvPr>
            <p:ph idx="1"/>
          </p:nvPr>
        </p:nvSpPr>
        <p:spPr>
          <a:xfrm>
            <a:off x="304800" y="990600"/>
            <a:ext cx="8839200" cy="5867400"/>
          </a:xfrm>
        </p:spPr>
        <p:txBody>
          <a:bodyPr>
            <a:normAutofit/>
          </a:bodyPr>
          <a:lstStyle/>
          <a:p>
            <a:pPr marL="457200" indent="-457200" algn="just"/>
            <a:r>
              <a:rPr lang="en-US" b="1" u="sng" dirty="0" smtClean="0">
                <a:solidFill>
                  <a:srgbClr val="C00000"/>
                </a:solidFill>
              </a:rPr>
              <a:t>San Francisco</a:t>
            </a:r>
            <a:r>
              <a:rPr lang="en-US" dirty="0" smtClean="0"/>
              <a:t>:</a:t>
            </a:r>
            <a:r>
              <a:rPr lang="en-US" i="1" dirty="0" smtClean="0">
                <a:solidFill>
                  <a:srgbClr val="C00000"/>
                </a:solidFill>
              </a:rPr>
              <a:t> </a:t>
            </a:r>
            <a:endParaRPr lang="en-US" dirty="0" smtClean="0"/>
          </a:p>
          <a:p>
            <a:pPr marL="457200" indent="0" algn="just">
              <a:buNone/>
            </a:pPr>
            <a:endParaRPr lang="en-US" sz="1100" dirty="0" smtClean="0"/>
          </a:p>
          <a:p>
            <a:pPr marL="457200" indent="0" algn="just">
              <a:buNone/>
            </a:pPr>
            <a:r>
              <a:rPr lang="en-US" dirty="0" smtClean="0"/>
              <a:t>The San Francisco Metropolitan Transport Commission offers an equally powerful example of action at larger regional action to enact the infrastructural and technological changes necessary to “green” transportation structures, improve connections within and between urban areas, and limit emissions from transport through the introduction of low emission and alternative fuel vehicles.</a:t>
            </a:r>
          </a:p>
          <a:p>
            <a:pPr marL="457200" indent="-457200" algn="just"/>
            <a:endParaRPr lang="en-US" dirty="0" smtClean="0"/>
          </a:p>
          <a:p>
            <a:pPr marL="914400" indent="-517525"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08" y="48120"/>
            <a:ext cx="8758992" cy="762000"/>
          </a:xfrm>
        </p:spPr>
        <p:txBody>
          <a:bodyPr/>
          <a:lstStyle/>
          <a:p>
            <a:pPr algn="just"/>
            <a:r>
              <a:rPr lang="en-US" sz="3400" dirty="0" smtClean="0"/>
              <a:t>Conclusion</a:t>
            </a:r>
            <a:endParaRPr lang="en-US" sz="3400" dirty="0"/>
          </a:p>
        </p:txBody>
      </p:sp>
      <p:sp>
        <p:nvSpPr>
          <p:cNvPr id="3" name="Content Placeholder 2"/>
          <p:cNvSpPr>
            <a:spLocks noGrp="1"/>
          </p:cNvSpPr>
          <p:nvPr>
            <p:ph idx="1"/>
          </p:nvPr>
        </p:nvSpPr>
        <p:spPr>
          <a:xfrm>
            <a:off x="304800" y="838200"/>
            <a:ext cx="8839200" cy="6019800"/>
          </a:xfrm>
        </p:spPr>
        <p:txBody>
          <a:bodyPr>
            <a:normAutofit/>
          </a:bodyPr>
          <a:lstStyle/>
          <a:p>
            <a:pPr marL="350838" algn="just">
              <a:buNone/>
            </a:pPr>
            <a:endParaRPr lang="en-US" sz="900" dirty="0" smtClean="0"/>
          </a:p>
          <a:p>
            <a:pPr marL="0" indent="0" algn="just">
              <a:buNone/>
            </a:pPr>
            <a:r>
              <a:rPr lang="en-US" dirty="0" smtClean="0"/>
              <a:t>When natural areas are shared, a collective response will mutually reinforce and have benefits across sectors, address drivers, enhance accountability and encourage multi-stakeholders participation.  It will also enhance the effect that policy makers have on achieving sustainable development objectives.  Regional cooperation will support learning, improve sustainability encourage ecosystem approaches, improve equity, enhance skills sharing and reduce conflict.</a:t>
            </a:r>
          </a:p>
          <a:p>
            <a:pPr marL="350838" algn="just"/>
            <a:endParaRPr lang="en-US" dirty="0" smtClean="0"/>
          </a:p>
          <a:p>
            <a:pPr marL="350838" algn="just"/>
            <a:endParaRPr lang="en-US" dirty="0" smtClean="0"/>
          </a:p>
          <a:p>
            <a:pPr marL="350838" algn="just">
              <a:buNone/>
            </a:pPr>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endParaRPr lang="en-US" dirty="0" smtClean="0"/>
          </a:p>
          <a:p>
            <a:pPr marL="350838" algn="just">
              <a:buNone/>
            </a:pPr>
            <a:endParaRPr lang="en-US" dirty="0" smtClean="0"/>
          </a:p>
        </p:txBody>
      </p:sp>
      <p:sp>
        <p:nvSpPr>
          <p:cNvPr id="4" name="Slide Number Placeholder 3"/>
          <p:cNvSpPr>
            <a:spLocks noGrp="1"/>
          </p:cNvSpPr>
          <p:nvPr>
            <p:ph type="sldNum" sz="quarter" idx="12"/>
          </p:nvPr>
        </p:nvSpPr>
        <p:spPr/>
        <p:txBody>
          <a:bodyPr/>
          <a:lstStyle/>
          <a:p>
            <a:fld id="{7148AA5B-3FC3-4A49-9DCB-1DA8D7FE7D45}" type="slidenum">
              <a:rPr lang="en-US" smtClean="0"/>
              <a:pPr/>
              <a:t>20</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524</TotalTime>
  <Words>1824</Words>
  <Application>Microsoft Office PowerPoint</Application>
  <PresentationFormat>On-screen Show (4:3)</PresentationFormat>
  <Paragraphs>272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Metro</vt:lpstr>
      <vt:lpstr>Policy, legal implications and options for a regional governance approach to climate change  adaptation and environmental conservation for southwest Nigeria</vt:lpstr>
      <vt:lpstr>Thesis of Presentation</vt:lpstr>
      <vt:lpstr>Core Characteristics of Climate Change</vt:lpstr>
      <vt:lpstr>Potential Drivers</vt:lpstr>
      <vt:lpstr>Understanding Governance</vt:lpstr>
      <vt:lpstr>Institutional Models Guiding Policy and Legal Options</vt:lpstr>
      <vt:lpstr>The Concept of Multi-Level Governance</vt:lpstr>
      <vt:lpstr>The Approach of Regional Governance</vt:lpstr>
      <vt:lpstr>The Four Governance Models</vt:lpstr>
      <vt:lpstr>Stages in the Policy Process</vt:lpstr>
      <vt:lpstr>Policy Success and Potential for Replication</vt:lpstr>
      <vt:lpstr>Enabling Conditions</vt:lpstr>
      <vt:lpstr>Priority Themes – Sectors </vt:lpstr>
      <vt:lpstr>Focus Areas for Priority Actions (Agenda)</vt:lpstr>
      <vt:lpstr>Focus Areas for Priority Actions (Agenda)…</vt:lpstr>
      <vt:lpstr>Challenges Associated with Regional Governance</vt:lpstr>
      <vt:lpstr>Challenges Associated with Regional…</vt:lpstr>
      <vt:lpstr>Case Studies</vt:lpstr>
      <vt:lpstr>Case Studies…</vt:lpstr>
      <vt:lpstr>Conclusion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legal implications and options for a regional governance approach to climate change  adaptation and environmental conservation for southwest Nigeria</dc:title>
  <dc:creator>Yetunde</dc:creator>
  <cp:lastModifiedBy>Yetunde</cp:lastModifiedBy>
  <cp:revision>52</cp:revision>
  <dcterms:created xsi:type="dcterms:W3CDTF">2012-09-24T14:45:27Z</dcterms:created>
  <dcterms:modified xsi:type="dcterms:W3CDTF">2012-09-25T16:05:11Z</dcterms:modified>
</cp:coreProperties>
</file>