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78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9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81" r:id="rId25"/>
    <p:sldId id="277" r:id="rId26"/>
    <p:sldId id="280" r:id="rId27"/>
  </p:sldIdLst>
  <p:sldSz cx="9144000" cy="6858000" type="screen4x3"/>
  <p:notesSz cx="6669088" cy="9918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5F5552-EF3D-4706-A9DC-C10FDB074060}" type="datetimeFigureOut">
              <a:rPr lang="en-US" smtClean="0"/>
              <a:t>27-Apr-12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1813"/>
            <a:ext cx="288925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8250" y="9421813"/>
            <a:ext cx="288925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853502-8B57-4F32-8B3B-AC75C58BD21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59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59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742F40-9FC5-4A6C-AEEC-426B506CEED4}" type="datetimeFigureOut">
              <a:rPr lang="en-US" smtClean="0"/>
              <a:pPr/>
              <a:t>27-Apr-12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5663" y="744538"/>
            <a:ext cx="4957762" cy="37195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1383"/>
            <a:ext cx="5335270" cy="44634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1044"/>
            <a:ext cx="2889938" cy="495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1044"/>
            <a:ext cx="2889938" cy="495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0E5A72-2166-4B76-B6E8-5E1652EEF66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026D485-EDBE-4D04-8A2D-38AAB35ED1F8}" type="datetime1">
              <a:rPr lang="en-US" smtClean="0"/>
              <a:pPr/>
              <a:t>27-Apr-12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36529B-D1DB-4F41-96DE-C6D0E52ECA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FA163B-06C7-477E-8043-BD9AEB299F91}" type="datetime1">
              <a:rPr lang="en-US" smtClean="0"/>
              <a:pPr/>
              <a:t>27-Apr-12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36529B-D1DB-4F41-96DE-C6D0E52ECA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DC91D2-78EA-4F02-ADED-E33B28283180}" type="datetime1">
              <a:rPr lang="en-US" smtClean="0"/>
              <a:pPr/>
              <a:t>27-Apr-12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36529B-D1DB-4F41-96DE-C6D0E52ECA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3DA45A-2490-4010-B06E-E376B92D4D8C}" type="datetime1">
              <a:rPr lang="en-US" smtClean="0"/>
              <a:pPr/>
              <a:t>27-Apr-12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36529B-D1DB-4F41-96DE-C6D0E52ECA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9367CC-D675-4259-991E-6286E2789F3D}" type="datetime1">
              <a:rPr lang="en-US" smtClean="0"/>
              <a:pPr/>
              <a:t>27-Apr-12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36529B-D1DB-4F41-96DE-C6D0E52ECA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62C4FB-A823-40ED-99C7-718F19412562}" type="datetime1">
              <a:rPr lang="en-US" smtClean="0"/>
              <a:pPr/>
              <a:t>27-Apr-12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36529B-D1DB-4F41-96DE-C6D0E52ECA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FAEDAC-887C-4AB4-8C17-2658AA5B6F4D}" type="datetime1">
              <a:rPr lang="en-US" smtClean="0"/>
              <a:pPr/>
              <a:t>27-Apr-12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36529B-D1DB-4F41-96DE-C6D0E52ECA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633550-1E7C-450B-8C3D-403A0A1DEF11}" type="datetime1">
              <a:rPr lang="en-US" smtClean="0"/>
              <a:pPr/>
              <a:t>27-Apr-12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36529B-D1DB-4F41-96DE-C6D0E52ECA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0B25AF-1E5A-4F51-81EF-7E1D78449A4F}" type="datetime1">
              <a:rPr lang="en-US" smtClean="0"/>
              <a:pPr/>
              <a:t>27-Apr-12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36529B-D1DB-4F41-96DE-C6D0E52ECA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59AF9F-AA97-4AFC-AEC9-97C43A46FF7E}" type="datetime1">
              <a:rPr lang="en-US" smtClean="0"/>
              <a:pPr/>
              <a:t>27-Apr-12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36529B-D1DB-4F41-96DE-C6D0E52ECA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D5421C-68CC-40D0-A146-ABF6A39C0A37}" type="datetime1">
              <a:rPr lang="en-US" smtClean="0"/>
              <a:pPr/>
              <a:t>27-Apr-12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36529B-D1DB-4F41-96DE-C6D0E52ECA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A60E8E3C-F270-4914-A814-73C80BCA757C}" type="datetime1">
              <a:rPr lang="en-US" smtClean="0"/>
              <a:pPr/>
              <a:t>27-Apr-12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536529B-D1DB-4F41-96DE-C6D0E52ECA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228600"/>
            <a:ext cx="7696200" cy="1295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 smtClean="0">
                <a:solidFill>
                  <a:schemeClr val="tx1"/>
                </a:solidFill>
                <a:latin typeface="Arial Narrow" pitchFamily="34" charset="0"/>
              </a:rPr>
              <a:t>Oil Spill: Key Elements Of A Response To Restoration Strategy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850064"/>
            <a:ext cx="7848600" cy="4703136"/>
          </a:xfrm>
        </p:spPr>
        <p:txBody>
          <a:bodyPr>
            <a:normAutofit fontScale="70000" lnSpcReduction="20000"/>
          </a:bodyPr>
          <a:lstStyle/>
          <a:p>
            <a:pPr algn="ctr">
              <a:spcBef>
                <a:spcPts val="0"/>
              </a:spcBef>
              <a:defRPr/>
            </a:pPr>
            <a:endParaRPr lang="en-US" sz="2400" i="1" dirty="0" smtClean="0">
              <a:latin typeface="Arial Narrow" pitchFamily="34" charset="0"/>
            </a:endParaRPr>
          </a:p>
          <a:p>
            <a:pPr algn="ctr">
              <a:spcBef>
                <a:spcPts val="0"/>
              </a:spcBef>
              <a:defRPr/>
            </a:pPr>
            <a:r>
              <a:rPr lang="en-US" sz="2400" i="1" dirty="0" smtClean="0">
                <a:latin typeface="Arial Narrow" pitchFamily="34" charset="0"/>
              </a:rPr>
              <a:t>By </a:t>
            </a:r>
          </a:p>
          <a:p>
            <a:pPr algn="ctr">
              <a:spcBef>
                <a:spcPts val="0"/>
              </a:spcBef>
              <a:defRPr/>
            </a:pPr>
            <a:endParaRPr lang="en-US" sz="2400" dirty="0" smtClean="0">
              <a:latin typeface="Arial Narrow" pitchFamily="34" charset="0"/>
            </a:endParaRPr>
          </a:p>
          <a:p>
            <a:pPr algn="ctr">
              <a:spcBef>
                <a:spcPts val="0"/>
              </a:spcBef>
              <a:defRPr/>
            </a:pPr>
            <a:r>
              <a:rPr lang="en-US" i="1" dirty="0" smtClean="0">
                <a:solidFill>
                  <a:schemeClr val="tx1"/>
                </a:solidFill>
                <a:latin typeface="Arial Narrow" pitchFamily="34" charset="0"/>
              </a:rPr>
              <a:t>Professor Olanrewaju .A. Fagbohun, </a:t>
            </a:r>
            <a:r>
              <a:rPr lang="en-US" sz="1800" i="1" dirty="0" smtClean="0">
                <a:solidFill>
                  <a:schemeClr val="tx1"/>
                </a:solidFill>
                <a:latin typeface="Arial Narrow" pitchFamily="34" charset="0"/>
              </a:rPr>
              <a:t>Ph.D</a:t>
            </a:r>
          </a:p>
          <a:p>
            <a:pPr marL="442913" indent="-442913" algn="ctr">
              <a:spcBef>
                <a:spcPts val="0"/>
              </a:spcBef>
              <a:tabLst>
                <a:tab pos="442913" algn="l"/>
              </a:tabLst>
              <a:defRPr/>
            </a:pPr>
            <a:r>
              <a:rPr lang="en-US" sz="2800" i="1" dirty="0" smtClean="0">
                <a:solidFill>
                  <a:schemeClr val="tx1"/>
                </a:solidFill>
                <a:latin typeface="Arial Narrow" pitchFamily="34" charset="0"/>
              </a:rPr>
              <a:t>Nigerian Institute of Advanced Legal Studies</a:t>
            </a:r>
          </a:p>
          <a:p>
            <a:pPr marL="442913" indent="-442913" algn="ctr">
              <a:spcBef>
                <a:spcPts val="0"/>
              </a:spcBef>
              <a:tabLst>
                <a:tab pos="442913" algn="l"/>
              </a:tabLst>
              <a:defRPr/>
            </a:pPr>
            <a:r>
              <a:rPr lang="en-US" sz="2800" i="1" dirty="0" smtClean="0">
                <a:solidFill>
                  <a:schemeClr val="tx1"/>
                </a:solidFill>
                <a:latin typeface="Arial Narrow" pitchFamily="34" charset="0"/>
              </a:rPr>
              <a:t>University of Lagos Campus</a:t>
            </a:r>
          </a:p>
          <a:p>
            <a:pPr marL="442913" indent="-442913" algn="ctr">
              <a:spcBef>
                <a:spcPts val="0"/>
              </a:spcBef>
              <a:tabLst>
                <a:tab pos="442913" algn="l"/>
              </a:tabLst>
              <a:defRPr/>
            </a:pPr>
            <a:r>
              <a:rPr lang="en-US" sz="2800" i="1" dirty="0" smtClean="0">
                <a:solidFill>
                  <a:schemeClr val="tx1"/>
                </a:solidFill>
                <a:latin typeface="Arial Narrow" pitchFamily="34" charset="0"/>
              </a:rPr>
              <a:t>Akoka, Lagos</a:t>
            </a:r>
          </a:p>
          <a:p>
            <a:pPr marL="442913" indent="-442913" algn="ctr">
              <a:spcBef>
                <a:spcPts val="0"/>
              </a:spcBef>
              <a:tabLst>
                <a:tab pos="442913" algn="l"/>
              </a:tabLst>
              <a:defRPr/>
            </a:pPr>
            <a:endParaRPr lang="en-US" sz="2400" dirty="0" smtClean="0">
              <a:solidFill>
                <a:schemeClr val="tx1"/>
              </a:solidFill>
              <a:latin typeface="Arial Narrow" pitchFamily="34" charset="0"/>
            </a:endParaRPr>
          </a:p>
          <a:p>
            <a:pPr algn="ctr">
              <a:defRPr/>
            </a:pPr>
            <a:endParaRPr lang="en-US" sz="2800" i="1" dirty="0" smtClean="0">
              <a:solidFill>
                <a:schemeClr val="tx1"/>
              </a:solidFill>
              <a:latin typeface="Arial Narrow" pitchFamily="34" charset="0"/>
            </a:endParaRPr>
          </a:p>
          <a:p>
            <a:pPr algn="ctr">
              <a:defRPr/>
            </a:pPr>
            <a:r>
              <a:rPr lang="en-US" sz="2800" i="1" dirty="0" smtClean="0">
                <a:solidFill>
                  <a:schemeClr val="tx1"/>
                </a:solidFill>
                <a:latin typeface="Arial Narrow" pitchFamily="34" charset="0"/>
              </a:rPr>
              <a:t>Presentation made at the International Conference on </a:t>
            </a:r>
          </a:p>
          <a:p>
            <a:pPr algn="ctr">
              <a:defRPr/>
            </a:pPr>
            <a:r>
              <a:rPr lang="en-US" sz="2800" i="1" dirty="0" smtClean="0">
                <a:solidFill>
                  <a:schemeClr val="tx1"/>
                </a:solidFill>
                <a:latin typeface="Arial Narrow" pitchFamily="34" charset="0"/>
              </a:rPr>
              <a:t>Oil and Gas Dispute Resolution </a:t>
            </a:r>
            <a:r>
              <a:rPr lang="en-US" sz="2800" i="1" dirty="0" err="1" smtClean="0">
                <a:solidFill>
                  <a:schemeClr val="tx1"/>
                </a:solidFill>
                <a:latin typeface="Arial Narrow" pitchFamily="34" charset="0"/>
              </a:rPr>
              <a:t>organised</a:t>
            </a:r>
            <a:r>
              <a:rPr lang="en-US" sz="2800" i="1" dirty="0" smtClean="0">
                <a:solidFill>
                  <a:schemeClr val="tx1"/>
                </a:solidFill>
                <a:latin typeface="Arial Narrow" pitchFamily="34" charset="0"/>
              </a:rPr>
              <a:t> by the </a:t>
            </a:r>
          </a:p>
          <a:p>
            <a:pPr algn="ctr">
              <a:defRPr/>
            </a:pPr>
            <a:r>
              <a:rPr lang="en-US" sz="2800" i="1" dirty="0" smtClean="0">
                <a:solidFill>
                  <a:schemeClr val="tx1"/>
                </a:solidFill>
                <a:latin typeface="Arial Narrow" pitchFamily="34" charset="0"/>
              </a:rPr>
              <a:t>Nigerian Institute of  Advanced Legal Studies</a:t>
            </a:r>
          </a:p>
          <a:p>
            <a:pPr algn="ctr">
              <a:defRPr/>
            </a:pPr>
            <a:endParaRPr lang="en-US" sz="2800" i="1" dirty="0" smtClean="0">
              <a:solidFill>
                <a:schemeClr val="tx1"/>
              </a:solidFill>
              <a:latin typeface="Arial Narrow" pitchFamily="34" charset="0"/>
            </a:endParaRPr>
          </a:p>
          <a:p>
            <a:pPr algn="ctr">
              <a:defRPr/>
            </a:pPr>
            <a:r>
              <a:rPr lang="en-US" sz="2800" i="1" dirty="0" smtClean="0">
                <a:solidFill>
                  <a:schemeClr val="tx1"/>
                </a:solidFill>
                <a:latin typeface="Arial Narrow" pitchFamily="34" charset="0"/>
              </a:rPr>
              <a:t>2</a:t>
            </a:r>
            <a:r>
              <a:rPr lang="en-US" sz="2800" i="1" baseline="30000" dirty="0" smtClean="0">
                <a:solidFill>
                  <a:schemeClr val="tx1"/>
                </a:solidFill>
                <a:latin typeface="Arial Narrow" pitchFamily="34" charset="0"/>
              </a:rPr>
              <a:t>nd</a:t>
            </a:r>
            <a:r>
              <a:rPr lang="en-US" sz="2800" i="1" dirty="0" smtClean="0">
                <a:solidFill>
                  <a:schemeClr val="tx1"/>
                </a:solidFill>
                <a:latin typeface="Arial Narrow" pitchFamily="34" charset="0"/>
              </a:rPr>
              <a:t> – 4</a:t>
            </a:r>
            <a:r>
              <a:rPr lang="en-US" sz="2800" i="1" baseline="30000" dirty="0" smtClean="0">
                <a:solidFill>
                  <a:schemeClr val="tx1"/>
                </a:solidFill>
                <a:latin typeface="Arial Narrow" pitchFamily="34" charset="0"/>
              </a:rPr>
              <a:t>th</a:t>
            </a:r>
            <a:r>
              <a:rPr lang="en-US" sz="2800" i="1" dirty="0" smtClean="0">
                <a:solidFill>
                  <a:schemeClr val="tx1"/>
                </a:solidFill>
                <a:latin typeface="Arial Narrow" pitchFamily="34" charset="0"/>
              </a:rPr>
              <a:t> May, 2012</a:t>
            </a:r>
          </a:p>
          <a:p>
            <a:pPr algn="ctr">
              <a:defRPr/>
            </a:pPr>
            <a:endParaRPr lang="en-US" i="1" dirty="0" smtClean="0">
              <a:solidFill>
                <a:schemeClr val="tx1"/>
              </a:solidFill>
              <a:latin typeface="Arial Narrow" pitchFamily="34" charset="0"/>
            </a:endParaRPr>
          </a:p>
          <a:p>
            <a:pPr algn="ctr">
              <a:defRPr/>
            </a:pPr>
            <a:r>
              <a:rPr lang="en-US" sz="2800" i="1" dirty="0" smtClean="0">
                <a:solidFill>
                  <a:schemeClr val="tx1"/>
                </a:solidFill>
                <a:latin typeface="Arial Narrow" pitchFamily="34" charset="0"/>
              </a:rPr>
              <a:t>E-mail: fagbohun@elri-ng.org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6529B-D1DB-4F41-96DE-C6D0E52ECA5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0"/>
            <a:ext cx="7638288" cy="868362"/>
          </a:xfrm>
        </p:spPr>
        <p:txBody>
          <a:bodyPr>
            <a:normAutofit/>
          </a:bodyPr>
          <a:lstStyle/>
          <a:p>
            <a:pPr algn="just"/>
            <a:r>
              <a:rPr lang="en-US" sz="3200" dirty="0" smtClean="0"/>
              <a:t>Vision For A Healthy Environment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838200"/>
            <a:ext cx="7790688" cy="5638800"/>
          </a:xfrm>
        </p:spPr>
        <p:txBody>
          <a:bodyPr>
            <a:noAutofit/>
          </a:bodyPr>
          <a:lstStyle/>
          <a:p>
            <a:pPr marL="365125" indent="-365125" algn="just">
              <a:buClrTx/>
              <a:buFontTx/>
              <a:buChar char="–"/>
            </a:pPr>
            <a:r>
              <a:rPr lang="en-US" sz="1800" dirty="0" smtClean="0"/>
              <a:t>Sustainable populations of the full suite of biodiversity;</a:t>
            </a:r>
          </a:p>
          <a:p>
            <a:pPr marL="365125" indent="-365125" algn="just">
              <a:buClrTx/>
              <a:buFontTx/>
              <a:buChar char="–"/>
            </a:pPr>
            <a:endParaRPr lang="en-US" sz="800" dirty="0" smtClean="0"/>
          </a:p>
          <a:p>
            <a:pPr marL="365125" indent="-365125" algn="just">
              <a:buClrTx/>
              <a:buFontTx/>
              <a:buChar char="–"/>
            </a:pPr>
            <a:r>
              <a:rPr lang="en-US" sz="1800" dirty="0" smtClean="0"/>
              <a:t>Productive habitats such as wetlands, coastal forests, mangroves, oyster reef, coral reefs, offshore banks and deep-water reefs and sponges, that benefit the economy and local cultures;</a:t>
            </a:r>
          </a:p>
          <a:p>
            <a:pPr marL="365125" indent="-365125" algn="just">
              <a:buClrTx/>
              <a:buFontTx/>
              <a:buChar char="–"/>
            </a:pPr>
            <a:endParaRPr lang="en-US" sz="800" dirty="0" smtClean="0"/>
          </a:p>
          <a:p>
            <a:pPr marL="365125" indent="-365125" algn="just">
              <a:buClrTx/>
              <a:buFontTx/>
              <a:buChar char="–"/>
            </a:pPr>
            <a:r>
              <a:rPr lang="en-US" sz="1800" dirty="0" smtClean="0"/>
              <a:t>Sustainable healthy populations of commercially and recreationally important species;</a:t>
            </a:r>
          </a:p>
          <a:p>
            <a:pPr marL="365125" indent="-365125" algn="just">
              <a:buClrTx/>
              <a:buFontTx/>
              <a:buChar char="–"/>
            </a:pPr>
            <a:endParaRPr lang="en-US" sz="800" dirty="0" smtClean="0"/>
          </a:p>
          <a:p>
            <a:pPr marL="365125" indent="-365125" algn="just">
              <a:buClrTx/>
              <a:buFontTx/>
              <a:buChar char="–"/>
            </a:pPr>
            <a:r>
              <a:rPr lang="en-US" sz="1800" dirty="0" smtClean="0"/>
              <a:t>Ample access to places and resources that provide for public benefit, including clean waters that are swimmable  and beaches that sustain vibrant tourism-based economies in balance with nature;</a:t>
            </a:r>
          </a:p>
          <a:p>
            <a:pPr marL="365125" indent="-365125" algn="just">
              <a:buClrTx/>
              <a:buFontTx/>
              <a:buChar char="–"/>
            </a:pPr>
            <a:endParaRPr lang="en-US" sz="800" dirty="0" smtClean="0"/>
          </a:p>
          <a:p>
            <a:pPr marL="365125" indent="-365125" algn="just">
              <a:buClrTx/>
              <a:buFontTx/>
              <a:buChar char="–"/>
            </a:pPr>
            <a:r>
              <a:rPr lang="en-US" sz="1800" dirty="0" smtClean="0"/>
              <a:t>Connectivity with coastal rivers and adequate freshwater inflows to maintain productive bays and estuaries;</a:t>
            </a:r>
          </a:p>
          <a:p>
            <a:pPr marL="365125" indent="-365125" algn="just">
              <a:buClrTx/>
              <a:buFontTx/>
              <a:buChar char="–"/>
            </a:pPr>
            <a:endParaRPr lang="en-US" sz="800" dirty="0" smtClean="0"/>
          </a:p>
          <a:p>
            <a:pPr marL="365125" indent="-365125" algn="just">
              <a:buClrTx/>
              <a:buFontTx/>
              <a:buChar char="–"/>
            </a:pPr>
            <a:r>
              <a:rPr lang="en-US" sz="1800" dirty="0" smtClean="0"/>
              <a:t>Healthy coastal habitats that are resilient to impacts from development; and </a:t>
            </a:r>
          </a:p>
          <a:p>
            <a:pPr marL="365125" indent="-365125" algn="just">
              <a:buClrTx/>
              <a:buFontTx/>
              <a:buChar char="–"/>
            </a:pPr>
            <a:endParaRPr lang="en-US" sz="800" dirty="0" smtClean="0"/>
          </a:p>
          <a:p>
            <a:pPr marL="365125" indent="-365125" algn="just">
              <a:buClrTx/>
              <a:buFontTx/>
              <a:buChar char="–"/>
            </a:pPr>
            <a:r>
              <a:rPr lang="en-US" sz="1800" dirty="0" smtClean="0"/>
              <a:t>Thriving cities and </a:t>
            </a:r>
            <a:r>
              <a:rPr lang="en-US" sz="1800" dirty="0" err="1" smtClean="0"/>
              <a:t>neighbourhoods</a:t>
            </a:r>
            <a:r>
              <a:rPr lang="en-US" sz="1800" dirty="0" smtClean="0"/>
              <a:t> where people appreciate the full range of goods and services provided by a healthy ecosystem.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6529B-D1DB-4F41-96DE-C6D0E52ECA51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72513"/>
            <a:ext cx="7638288" cy="868362"/>
          </a:xfrm>
        </p:spPr>
        <p:txBody>
          <a:bodyPr>
            <a:normAutofit/>
          </a:bodyPr>
          <a:lstStyle/>
          <a:p>
            <a:pPr algn="just"/>
            <a:r>
              <a:rPr lang="en-US" sz="3200" dirty="0" smtClean="0"/>
              <a:t>Significance of Oil Spill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096475"/>
            <a:ext cx="7848600" cy="5486400"/>
          </a:xfrm>
        </p:spPr>
        <p:txBody>
          <a:bodyPr>
            <a:noAutofit/>
          </a:bodyPr>
          <a:lstStyle/>
          <a:p>
            <a:pPr marL="365125" indent="-365125" algn="just">
              <a:buClrTx/>
              <a:buFontTx/>
              <a:buChar char="–"/>
            </a:pPr>
            <a:r>
              <a:rPr lang="en-US" sz="2000" dirty="0" smtClean="0"/>
              <a:t>Oil is a complex and variable natural substance.  The fate in event of spill depends </a:t>
            </a:r>
            <a:r>
              <a:rPr lang="en-US" sz="2000" b="1" i="1" dirty="0" smtClean="0">
                <a:solidFill>
                  <a:srgbClr val="C00000"/>
                </a:solidFill>
              </a:rPr>
              <a:t>on type and quality of oil spil</a:t>
            </a:r>
            <a:r>
              <a:rPr lang="en-US" sz="2000" dirty="0" smtClean="0"/>
              <a:t>led, the </a:t>
            </a:r>
            <a:r>
              <a:rPr lang="en-US" sz="2000" b="1" i="1" dirty="0" smtClean="0">
                <a:solidFill>
                  <a:srgbClr val="C00000"/>
                </a:solidFill>
              </a:rPr>
              <a:t>organisms and habitats exposed</a:t>
            </a:r>
            <a:r>
              <a:rPr lang="en-US" sz="2000" dirty="0" smtClean="0"/>
              <a:t>, and </a:t>
            </a:r>
            <a:r>
              <a:rPr lang="en-US" sz="2000" b="1" i="1" dirty="0" smtClean="0">
                <a:solidFill>
                  <a:srgbClr val="C00000"/>
                </a:solidFill>
              </a:rPr>
              <a:t>the nature of exposure</a:t>
            </a:r>
            <a:r>
              <a:rPr lang="en-US" sz="2000" b="1" i="1" dirty="0" smtClean="0"/>
              <a:t>.</a:t>
            </a:r>
            <a:endParaRPr lang="en-US" sz="2000" b="1" i="1" dirty="0" smtClean="0">
              <a:solidFill>
                <a:srgbClr val="C00000"/>
              </a:solidFill>
            </a:endParaRPr>
          </a:p>
          <a:p>
            <a:pPr marL="365125" indent="-365125" algn="just">
              <a:buClrTx/>
              <a:buNone/>
            </a:pPr>
            <a:endParaRPr lang="en-US" sz="800" dirty="0" smtClean="0"/>
          </a:p>
          <a:p>
            <a:pPr marL="365125" indent="-365125" algn="just">
              <a:buClrTx/>
              <a:buFontTx/>
              <a:buChar char="–"/>
            </a:pPr>
            <a:r>
              <a:rPr lang="en-US" sz="2000" dirty="0" smtClean="0"/>
              <a:t>Oil Spill negatively impacts on people’s lives and natural resources;</a:t>
            </a:r>
          </a:p>
          <a:p>
            <a:pPr marL="365125" indent="-365125" algn="just">
              <a:buClrTx/>
              <a:buFontTx/>
              <a:buChar char="–"/>
            </a:pPr>
            <a:endParaRPr lang="en-US" sz="800" dirty="0" smtClean="0"/>
          </a:p>
          <a:p>
            <a:pPr marL="741363" indent="-336550" algn="just">
              <a:buClrTx/>
              <a:buFont typeface="Wingdings" pitchFamily="2" charset="2"/>
              <a:buChar char="§"/>
            </a:pPr>
            <a:r>
              <a:rPr lang="en-US" sz="2000" dirty="0" smtClean="0"/>
              <a:t>Soil degradation including surface and ground water;</a:t>
            </a:r>
          </a:p>
          <a:p>
            <a:pPr marL="741363" indent="-336550" algn="just">
              <a:buClrTx/>
              <a:buFont typeface="Wingdings" pitchFamily="2" charset="2"/>
              <a:buChar char="§"/>
            </a:pPr>
            <a:r>
              <a:rPr lang="en-US" sz="2000" dirty="0" smtClean="0"/>
              <a:t>Coastal zone and the sea;</a:t>
            </a:r>
          </a:p>
          <a:p>
            <a:pPr marL="741363" indent="-336550" algn="just">
              <a:buClrTx/>
              <a:buFont typeface="Wingdings" pitchFamily="2" charset="2"/>
              <a:buChar char="§"/>
            </a:pPr>
            <a:r>
              <a:rPr lang="en-US" sz="2000" dirty="0" smtClean="0"/>
              <a:t>Contamination of plants (botanical resources);</a:t>
            </a:r>
          </a:p>
          <a:p>
            <a:pPr marL="741363" indent="-336550" algn="just">
              <a:buClrTx/>
              <a:buFont typeface="Wingdings" pitchFamily="2" charset="2"/>
              <a:buChar char="§"/>
            </a:pPr>
            <a:r>
              <a:rPr lang="en-US" sz="2000" dirty="0" smtClean="0"/>
              <a:t>Natural landscapes and habitats (wetlands, shrimp nurseries, tidal flats);</a:t>
            </a:r>
          </a:p>
          <a:p>
            <a:pPr marL="741363" indent="-336550" algn="just">
              <a:buClrTx/>
              <a:buFont typeface="Wingdings" pitchFamily="2" charset="2"/>
              <a:buChar char="§"/>
            </a:pPr>
            <a:r>
              <a:rPr lang="en-US" sz="2000" dirty="0" smtClean="0"/>
              <a:t>Cultural landscapes and heritage;</a:t>
            </a:r>
          </a:p>
          <a:p>
            <a:pPr marL="741363" indent="-336550" algn="just">
              <a:buClrTx/>
              <a:buFont typeface="Wingdings" pitchFamily="2" charset="2"/>
              <a:buChar char="§"/>
            </a:pPr>
            <a:r>
              <a:rPr lang="en-US" sz="2000" dirty="0" smtClean="0"/>
              <a:t>Physiological and other effects on human beings;</a:t>
            </a:r>
          </a:p>
          <a:p>
            <a:pPr marL="741363" indent="-336550" algn="just">
              <a:buClrTx/>
              <a:buFont typeface="Wingdings" pitchFamily="2" charset="2"/>
              <a:buChar char="§"/>
            </a:pPr>
            <a:endParaRPr lang="en-US" sz="800" dirty="0" smtClean="0"/>
          </a:p>
          <a:p>
            <a:pPr marL="365125" indent="-365125" algn="just">
              <a:buClrTx/>
              <a:buFontTx/>
              <a:buChar char="–"/>
            </a:pPr>
            <a:r>
              <a:rPr lang="en-US" sz="2000" dirty="0" smtClean="0"/>
              <a:t>Ramifications of oil spill can be severe and long-term;</a:t>
            </a:r>
          </a:p>
          <a:p>
            <a:pPr marL="365125" indent="-365125" algn="just">
              <a:buClrTx/>
              <a:buNone/>
            </a:pPr>
            <a:endParaRPr lang="en-US" sz="1600" dirty="0" smtClean="0"/>
          </a:p>
          <a:p>
            <a:pPr marL="365125" indent="-365125" algn="just">
              <a:buClrTx/>
              <a:buFontTx/>
              <a:buChar char="–"/>
            </a:pPr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6529B-D1DB-4F41-96DE-C6D0E52ECA5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72513"/>
            <a:ext cx="7790688" cy="765687"/>
          </a:xfrm>
        </p:spPr>
        <p:txBody>
          <a:bodyPr>
            <a:normAutofit/>
          </a:bodyPr>
          <a:lstStyle/>
          <a:p>
            <a:pPr algn="just"/>
            <a:r>
              <a:rPr lang="en-US" sz="3200" dirty="0" smtClean="0"/>
              <a:t>Lessons for Nigeria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762000"/>
            <a:ext cx="7848600" cy="5943600"/>
          </a:xfrm>
        </p:spPr>
        <p:txBody>
          <a:bodyPr>
            <a:noAutofit/>
          </a:bodyPr>
          <a:lstStyle/>
          <a:p>
            <a:pPr marL="365125" indent="-365125" algn="just">
              <a:buClrTx/>
              <a:buFontTx/>
              <a:buChar char="–"/>
            </a:pPr>
            <a:r>
              <a:rPr lang="en-US" sz="2200" dirty="0" smtClean="0"/>
              <a:t>Oil production in Nigeria dates back to 1908 with commercial oil discovery at </a:t>
            </a:r>
            <a:r>
              <a:rPr lang="en-US" sz="2200" dirty="0" err="1" smtClean="0"/>
              <a:t>Oloibiri</a:t>
            </a:r>
            <a:r>
              <a:rPr lang="en-US" sz="2200" dirty="0" smtClean="0"/>
              <a:t> field in 1956;</a:t>
            </a:r>
          </a:p>
          <a:p>
            <a:pPr marL="365125" indent="-365125" algn="just">
              <a:buClrTx/>
              <a:buFontTx/>
              <a:buChar char="–"/>
            </a:pPr>
            <a:endParaRPr lang="en-US" sz="500" dirty="0" smtClean="0"/>
          </a:p>
          <a:p>
            <a:pPr marL="365125" indent="-365125" algn="just">
              <a:buClrTx/>
              <a:buFontTx/>
              <a:buChar char="–"/>
            </a:pPr>
            <a:r>
              <a:rPr lang="en-US" sz="2200" dirty="0" smtClean="0"/>
              <a:t>Oil is the core revenue earner and sustainer of the Nigerian economy;</a:t>
            </a:r>
          </a:p>
          <a:p>
            <a:pPr marL="365125" indent="-365125" algn="just">
              <a:buClrTx/>
              <a:buFontTx/>
              <a:buChar char="–"/>
            </a:pPr>
            <a:endParaRPr lang="en-US" sz="500" dirty="0" smtClean="0"/>
          </a:p>
          <a:p>
            <a:pPr marL="365125" indent="-365125" algn="just">
              <a:buClrTx/>
              <a:buFontTx/>
              <a:buChar char="–"/>
            </a:pPr>
            <a:r>
              <a:rPr lang="en-US" sz="2200" dirty="0" smtClean="0"/>
              <a:t>Nigeria’s Niger Delta is the largest oil reserve in Africa and the tenth largest in the world;</a:t>
            </a:r>
          </a:p>
          <a:p>
            <a:pPr marL="365125" indent="-365125" algn="just">
              <a:buClrTx/>
              <a:buFontTx/>
              <a:buChar char="–"/>
            </a:pPr>
            <a:endParaRPr lang="en-US" sz="500" dirty="0" smtClean="0"/>
          </a:p>
          <a:p>
            <a:pPr marL="365125" indent="-365125" algn="just">
              <a:buClrTx/>
              <a:buFontTx/>
              <a:buChar char="–"/>
            </a:pPr>
            <a:r>
              <a:rPr lang="en-US" sz="2200" dirty="0" smtClean="0"/>
              <a:t>Niger Delta is also the largest wetland and maintains third largest drainage in Africa.  Its Ecological Zones are critical:</a:t>
            </a:r>
          </a:p>
          <a:p>
            <a:pPr marL="365125" indent="-365125" algn="just">
              <a:buClrTx/>
              <a:buFontTx/>
              <a:buChar char="–"/>
            </a:pPr>
            <a:endParaRPr lang="en-US" sz="500" dirty="0" smtClean="0"/>
          </a:p>
          <a:p>
            <a:pPr marL="741363" indent="-336550" algn="just">
              <a:buClrTx/>
              <a:buFont typeface="Wingdings" pitchFamily="2" charset="2"/>
              <a:buChar char="§"/>
            </a:pPr>
            <a:r>
              <a:rPr lang="en-US" sz="2000" dirty="0" smtClean="0"/>
              <a:t>Coastal barrier islands;</a:t>
            </a:r>
          </a:p>
          <a:p>
            <a:pPr marL="741363" indent="-336550" algn="just">
              <a:buClrTx/>
              <a:buFont typeface="Wingdings" pitchFamily="2" charset="2"/>
              <a:buChar char="§"/>
            </a:pPr>
            <a:r>
              <a:rPr lang="en-US" sz="2000" dirty="0" smtClean="0"/>
              <a:t>Mangrove swamp forest;</a:t>
            </a:r>
          </a:p>
          <a:p>
            <a:pPr marL="741363" indent="-336550" algn="just">
              <a:buClrTx/>
              <a:buFont typeface="Wingdings" pitchFamily="2" charset="2"/>
              <a:buChar char="§"/>
            </a:pPr>
            <a:r>
              <a:rPr lang="en-US" sz="2000" dirty="0" smtClean="0"/>
              <a:t>Freshwater swamps; and ;</a:t>
            </a:r>
          </a:p>
          <a:p>
            <a:pPr marL="741363" indent="-336550" algn="just">
              <a:buClrTx/>
              <a:buFont typeface="Wingdings" pitchFamily="2" charset="2"/>
              <a:buChar char="§"/>
            </a:pPr>
            <a:r>
              <a:rPr lang="en-US" sz="2000" dirty="0" smtClean="0"/>
              <a:t>Lowland rainforests;</a:t>
            </a:r>
          </a:p>
          <a:p>
            <a:pPr marL="741363" indent="-336550" algn="just">
              <a:buClrTx/>
              <a:buFont typeface="Wingdings" pitchFamily="2" charset="2"/>
              <a:buChar char="§"/>
            </a:pPr>
            <a:endParaRPr lang="en-US" sz="500" dirty="0" smtClean="0"/>
          </a:p>
          <a:p>
            <a:pPr marL="365125" indent="-365125" algn="just">
              <a:buClrTx/>
              <a:buFontTx/>
              <a:buChar char="–"/>
            </a:pPr>
            <a:r>
              <a:rPr lang="en-US" sz="2200" dirty="0" smtClean="0"/>
              <a:t>Niger Delta contains one of the highest concentration of biodiversity on the planet.</a:t>
            </a:r>
          </a:p>
          <a:p>
            <a:pPr marL="365125" indent="-365125" algn="just">
              <a:buClrTx/>
              <a:buFontTx/>
              <a:buChar char="–"/>
            </a:pPr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6529B-D1DB-4F41-96DE-C6D0E52ECA51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2513"/>
            <a:ext cx="7866888" cy="868362"/>
          </a:xfrm>
        </p:spPr>
        <p:txBody>
          <a:bodyPr>
            <a:normAutofit/>
          </a:bodyPr>
          <a:lstStyle/>
          <a:p>
            <a:pPr algn="just"/>
            <a:r>
              <a:rPr lang="en-US" sz="3200" dirty="0" smtClean="0"/>
              <a:t>Lessons for Nigeria…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173475"/>
            <a:ext cx="7848600" cy="5456726"/>
          </a:xfrm>
        </p:spPr>
        <p:txBody>
          <a:bodyPr>
            <a:noAutofit/>
          </a:bodyPr>
          <a:lstStyle/>
          <a:p>
            <a:pPr marL="365125" indent="-365125" algn="just">
              <a:buClrTx/>
              <a:buFont typeface="Wingdings" pitchFamily="2" charset="2"/>
              <a:buChar char="q"/>
            </a:pPr>
            <a:r>
              <a:rPr lang="en-US" sz="2000" dirty="0" smtClean="0"/>
              <a:t>2011 UNEP assessment of oil pollution in </a:t>
            </a:r>
            <a:r>
              <a:rPr lang="en-US" sz="2000" dirty="0" err="1" smtClean="0"/>
              <a:t>Ogoniland</a:t>
            </a:r>
            <a:r>
              <a:rPr lang="en-US" sz="2000" dirty="0" smtClean="0"/>
              <a:t>;</a:t>
            </a:r>
          </a:p>
          <a:p>
            <a:pPr marL="365125" indent="-365125" algn="just">
              <a:buClrTx/>
              <a:buFontTx/>
              <a:buChar char="–"/>
            </a:pPr>
            <a:endParaRPr lang="en-US" sz="2000" dirty="0" smtClean="0"/>
          </a:p>
          <a:p>
            <a:pPr marL="682625" indent="-336550" algn="just">
              <a:buClrTx/>
              <a:buFont typeface="Wingdings" pitchFamily="2" charset="2"/>
              <a:buChar char="§"/>
            </a:pPr>
            <a:r>
              <a:rPr lang="en-US" sz="2000" dirty="0" smtClean="0"/>
              <a:t>Oil contamination is widespread and severally impacting many components of the environment;</a:t>
            </a:r>
          </a:p>
          <a:p>
            <a:pPr marL="682625" indent="-336550" algn="just">
              <a:buClrTx/>
              <a:buFont typeface="Wingdings" pitchFamily="2" charset="2"/>
              <a:buChar char="§"/>
            </a:pPr>
            <a:endParaRPr lang="en-US" sz="500" dirty="0" smtClean="0"/>
          </a:p>
          <a:p>
            <a:pPr marL="682625" indent="-336550" algn="just">
              <a:buClrTx/>
              <a:buFont typeface="Wingdings" pitchFamily="2" charset="2"/>
              <a:buChar char="§"/>
            </a:pPr>
            <a:r>
              <a:rPr lang="en-US" sz="2000" dirty="0" smtClean="0"/>
              <a:t>Oil spills continue to occur at alarming regularity despite the fact that the oil industry is no longer active in </a:t>
            </a:r>
            <a:r>
              <a:rPr lang="en-US" sz="2000" dirty="0" err="1" smtClean="0"/>
              <a:t>Ogoniland</a:t>
            </a:r>
            <a:r>
              <a:rPr lang="en-US" sz="2000" dirty="0" smtClean="0"/>
              <a:t>;</a:t>
            </a:r>
          </a:p>
          <a:p>
            <a:pPr marL="682625" indent="-336550" algn="just">
              <a:buClrTx/>
              <a:buFont typeface="Wingdings" pitchFamily="2" charset="2"/>
              <a:buChar char="§"/>
            </a:pPr>
            <a:endParaRPr lang="en-US" sz="500" dirty="0" smtClean="0"/>
          </a:p>
          <a:p>
            <a:pPr marL="682625" indent="-336550" algn="just">
              <a:buClrTx/>
              <a:buFont typeface="Wingdings" pitchFamily="2" charset="2"/>
              <a:buChar char="§"/>
            </a:pPr>
            <a:r>
              <a:rPr lang="en-US" sz="2000" dirty="0" smtClean="0"/>
              <a:t>At </a:t>
            </a:r>
            <a:r>
              <a:rPr lang="en-US" sz="2000" dirty="0" err="1" smtClean="0"/>
              <a:t>Ejema</a:t>
            </a:r>
            <a:r>
              <a:rPr lang="en-US" sz="2000" dirty="0" smtClean="0"/>
              <a:t> </a:t>
            </a:r>
            <a:r>
              <a:rPr lang="en-US" sz="2000" dirty="0" err="1" smtClean="0"/>
              <a:t>Ebubu</a:t>
            </a:r>
            <a:r>
              <a:rPr lang="en-US" sz="2000" dirty="0" smtClean="0"/>
              <a:t> in </a:t>
            </a:r>
            <a:r>
              <a:rPr lang="en-US" sz="2000" dirty="0" err="1" smtClean="0"/>
              <a:t>Eleme</a:t>
            </a:r>
            <a:r>
              <a:rPr lang="en-US" sz="2000" dirty="0" smtClean="0"/>
              <a:t> Local Government  there is presence of heavy contamination 40 years after an oil spill had occurred and despite repeated clean-up attempts;</a:t>
            </a:r>
          </a:p>
          <a:p>
            <a:pPr marL="682625" indent="-336550" algn="just">
              <a:buClrTx/>
              <a:buFont typeface="Wingdings" pitchFamily="2" charset="2"/>
              <a:buChar char="§"/>
            </a:pPr>
            <a:endParaRPr lang="en-US" sz="500" dirty="0" smtClean="0"/>
          </a:p>
          <a:p>
            <a:pPr marL="682625" indent="-336550" algn="just">
              <a:buClrTx/>
              <a:buFont typeface="Wingdings" pitchFamily="2" charset="2"/>
              <a:buChar char="§"/>
            </a:pPr>
            <a:r>
              <a:rPr lang="en-US" sz="2000" dirty="0" smtClean="0"/>
              <a:t>Pollution of soil by petroleum hydrocarbons  is extensive in land areas, sediments and swampland;</a:t>
            </a:r>
          </a:p>
          <a:p>
            <a:pPr marL="682625" indent="-336550" algn="just">
              <a:buClrTx/>
              <a:buFont typeface="Wingdings" pitchFamily="2" charset="2"/>
              <a:buChar char="§"/>
            </a:pPr>
            <a:endParaRPr lang="en-US" sz="500" dirty="0" smtClean="0"/>
          </a:p>
          <a:p>
            <a:pPr marL="682625" indent="-336550" algn="just">
              <a:buClrTx/>
              <a:buFont typeface="Wingdings" pitchFamily="2" charset="2"/>
              <a:buChar char="§"/>
            </a:pPr>
            <a:r>
              <a:rPr lang="en-US" sz="2000" dirty="0" smtClean="0"/>
              <a:t>Oil pollution in many intertidal creeks has left mangrove denuded of leaves and stems, leavings roots in a bitumen-like substance;</a:t>
            </a:r>
          </a:p>
          <a:p>
            <a:pPr marL="365125" indent="-365125" algn="just">
              <a:buClrTx/>
              <a:buFontTx/>
              <a:buChar char="–"/>
            </a:pPr>
            <a:endParaRPr lang="en-US" sz="1600" dirty="0" smtClean="0"/>
          </a:p>
          <a:p>
            <a:pPr marL="365125" indent="-365125" algn="just">
              <a:buClrTx/>
              <a:buFontTx/>
              <a:buChar char="–"/>
            </a:pPr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6529B-D1DB-4F41-96DE-C6D0E52ECA5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-62237"/>
            <a:ext cx="7866888" cy="765687"/>
          </a:xfrm>
        </p:spPr>
        <p:txBody>
          <a:bodyPr>
            <a:normAutofit/>
          </a:bodyPr>
          <a:lstStyle/>
          <a:p>
            <a:pPr algn="just"/>
            <a:r>
              <a:rPr lang="en-US" sz="3200" dirty="0" smtClean="0"/>
              <a:t>Lessons for Nigeria…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609600"/>
            <a:ext cx="8001000" cy="6248400"/>
          </a:xfrm>
        </p:spPr>
        <p:txBody>
          <a:bodyPr>
            <a:noAutofit/>
          </a:bodyPr>
          <a:lstStyle/>
          <a:p>
            <a:pPr marL="682625" indent="-336550" algn="just">
              <a:buClrTx/>
              <a:buFontTx/>
              <a:buChar char="–"/>
            </a:pPr>
            <a:r>
              <a:rPr lang="en-US" sz="2150" dirty="0" smtClean="0"/>
              <a:t>Surface water throughout the creeks contains hydrocarbons;</a:t>
            </a:r>
          </a:p>
          <a:p>
            <a:pPr marL="682625" indent="-336550" algn="just">
              <a:buClrTx/>
              <a:buNone/>
            </a:pPr>
            <a:endParaRPr lang="en-US" sz="300" dirty="0" smtClean="0"/>
          </a:p>
          <a:p>
            <a:pPr marL="682625" indent="-336550" algn="just">
              <a:buClrTx/>
              <a:buFontTx/>
              <a:buChar char="–"/>
            </a:pPr>
            <a:r>
              <a:rPr lang="en-US" sz="2150" dirty="0" smtClean="0"/>
              <a:t>The fisheries sector is suffering due to the destruction of fish habitat in the mangroves and highly persistent contamination of many of the creeks, making them unsuitable for fishing;</a:t>
            </a:r>
          </a:p>
          <a:p>
            <a:pPr marL="682625" indent="-336550" algn="just">
              <a:buClrTx/>
              <a:buFontTx/>
              <a:buChar char="–"/>
            </a:pPr>
            <a:endParaRPr lang="en-US" sz="300" dirty="0" smtClean="0"/>
          </a:p>
          <a:p>
            <a:pPr marL="682625" indent="-336550" algn="just">
              <a:buClrTx/>
              <a:buFontTx/>
              <a:buChar char="–"/>
            </a:pPr>
            <a:r>
              <a:rPr lang="en-US" sz="2150" dirty="0" smtClean="0"/>
              <a:t>The wetlands are highly degraded and facing disintegration;</a:t>
            </a:r>
          </a:p>
          <a:p>
            <a:pPr marL="682625" indent="-336550" algn="just">
              <a:buClrTx/>
              <a:buFontTx/>
              <a:buChar char="–"/>
            </a:pPr>
            <a:endParaRPr lang="en-US" sz="300" dirty="0" smtClean="0"/>
          </a:p>
          <a:p>
            <a:pPr marL="682625" indent="-336550" algn="just">
              <a:buClrTx/>
              <a:buFontTx/>
              <a:buChar char="–"/>
            </a:pPr>
            <a:r>
              <a:rPr lang="en-US" sz="2150" dirty="0" smtClean="0"/>
              <a:t>Communities are exposed to petroleum hydrocarbons in outdoor air and drinking water at elevated concentrations;</a:t>
            </a:r>
          </a:p>
          <a:p>
            <a:pPr marL="682625" indent="-336550" algn="just">
              <a:buClrTx/>
              <a:buFontTx/>
              <a:buChar char="–"/>
            </a:pPr>
            <a:endParaRPr lang="en-US" sz="300" dirty="0" smtClean="0"/>
          </a:p>
          <a:p>
            <a:pPr marL="682625" indent="-336550" algn="just">
              <a:buClrTx/>
              <a:buFontTx/>
              <a:buChar char="–"/>
            </a:pPr>
            <a:r>
              <a:rPr lang="en-US" sz="2150" dirty="0" smtClean="0"/>
              <a:t>Community members at </a:t>
            </a:r>
            <a:r>
              <a:rPr lang="en-US" sz="2150" dirty="0" err="1" smtClean="0"/>
              <a:t>Nisisioken</a:t>
            </a:r>
            <a:r>
              <a:rPr lang="en-US" sz="2150" dirty="0" smtClean="0"/>
              <a:t> </a:t>
            </a:r>
            <a:r>
              <a:rPr lang="en-US" sz="2150" dirty="0" err="1" smtClean="0"/>
              <a:t>Ogale</a:t>
            </a:r>
            <a:r>
              <a:rPr lang="en-US" sz="2150" dirty="0" smtClean="0"/>
              <a:t> are drinking water from wells that are contaminated with benzene, a known carcinogen at levels over 900 times above WHO guideline;</a:t>
            </a:r>
          </a:p>
          <a:p>
            <a:pPr marL="365125" indent="-365125" algn="just">
              <a:buClrTx/>
              <a:buFontTx/>
              <a:buChar char="–"/>
            </a:pPr>
            <a:endParaRPr lang="en-US" sz="200" dirty="0" smtClean="0"/>
          </a:p>
          <a:p>
            <a:pPr marL="365125" indent="-365125" algn="just">
              <a:buClrTx/>
              <a:buFont typeface="Wingdings" pitchFamily="2" charset="2"/>
              <a:buChar char="§"/>
            </a:pPr>
            <a:r>
              <a:rPr lang="en-US" sz="2150" dirty="0" smtClean="0"/>
              <a:t>Same story in </a:t>
            </a:r>
            <a:r>
              <a:rPr lang="en-US" sz="2150" b="1" i="1" dirty="0" err="1" smtClean="0">
                <a:solidFill>
                  <a:srgbClr val="C00000"/>
                </a:solidFill>
              </a:rPr>
              <a:t>Abesan</a:t>
            </a:r>
            <a:r>
              <a:rPr lang="en-US" sz="2150" b="1" i="1" dirty="0" smtClean="0">
                <a:solidFill>
                  <a:srgbClr val="C00000"/>
                </a:solidFill>
              </a:rPr>
              <a:t> Community</a:t>
            </a:r>
            <a:r>
              <a:rPr lang="en-US" sz="2150" dirty="0" smtClean="0"/>
              <a:t> and </a:t>
            </a:r>
            <a:r>
              <a:rPr lang="en-US" sz="2150" b="1" i="1" dirty="0" smtClean="0">
                <a:solidFill>
                  <a:srgbClr val="C00000"/>
                </a:solidFill>
              </a:rPr>
              <a:t>Diamond Estate</a:t>
            </a:r>
            <a:r>
              <a:rPr lang="en-US" sz="2150" dirty="0" smtClean="0"/>
              <a:t> in Lagos, Nigeria.</a:t>
            </a:r>
          </a:p>
          <a:p>
            <a:pPr marL="365125" indent="-365125" algn="just">
              <a:buClrTx/>
              <a:buFontTx/>
              <a:buChar char="–"/>
            </a:pPr>
            <a:endParaRPr lang="en-US" sz="2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6529B-D1DB-4F41-96DE-C6D0E52ECA51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-62237"/>
            <a:ext cx="7866888" cy="976637"/>
          </a:xfrm>
        </p:spPr>
        <p:txBody>
          <a:bodyPr>
            <a:normAutofit/>
          </a:bodyPr>
          <a:lstStyle/>
          <a:p>
            <a:pPr algn="just"/>
            <a:r>
              <a:rPr lang="en-US" sz="3200" dirty="0" smtClean="0"/>
              <a:t>Causes of Oil Spill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914400"/>
            <a:ext cx="8001000" cy="5943600"/>
          </a:xfrm>
        </p:spPr>
        <p:txBody>
          <a:bodyPr>
            <a:noAutofit/>
          </a:bodyPr>
          <a:lstStyle/>
          <a:p>
            <a:pPr marL="461963" indent="-461963" algn="just">
              <a:buClrTx/>
              <a:buFontTx/>
              <a:buChar char="–"/>
            </a:pPr>
            <a:endParaRPr lang="en-US" sz="2150" dirty="0" smtClean="0"/>
          </a:p>
          <a:p>
            <a:pPr marL="461963" indent="-461963" algn="just">
              <a:buClrTx/>
              <a:buFontTx/>
              <a:buChar char="–"/>
            </a:pPr>
            <a:r>
              <a:rPr lang="en-US" sz="2150" dirty="0" smtClean="0"/>
              <a:t>Tank failure at the terminals;</a:t>
            </a:r>
          </a:p>
          <a:p>
            <a:pPr marL="461963" indent="-461963" algn="just">
              <a:buClrTx/>
              <a:buFontTx/>
              <a:buChar char="–"/>
            </a:pPr>
            <a:endParaRPr lang="en-US" sz="2150" dirty="0" smtClean="0"/>
          </a:p>
          <a:p>
            <a:pPr marL="461963" indent="-461963" algn="just">
              <a:buClrTx/>
              <a:buFontTx/>
              <a:buChar char="–"/>
            </a:pPr>
            <a:r>
              <a:rPr lang="en-US" sz="2150" dirty="0" smtClean="0"/>
              <a:t>Rupture of major delivery lines;</a:t>
            </a:r>
          </a:p>
          <a:p>
            <a:pPr marL="461963" indent="-461963" algn="just">
              <a:buClrTx/>
              <a:buFontTx/>
              <a:buChar char="–"/>
            </a:pPr>
            <a:endParaRPr lang="en-US" sz="2150" dirty="0" smtClean="0"/>
          </a:p>
          <a:p>
            <a:pPr marL="461963" indent="-461963" algn="just">
              <a:buClrTx/>
              <a:buFontTx/>
              <a:buChar char="–"/>
            </a:pPr>
            <a:r>
              <a:rPr lang="en-US" sz="2150" dirty="0" smtClean="0"/>
              <a:t>Tanker accident with the Nigerian waters;</a:t>
            </a:r>
          </a:p>
          <a:p>
            <a:pPr marL="461963" indent="-461963" algn="just">
              <a:buClrTx/>
              <a:buFontTx/>
              <a:buChar char="–"/>
            </a:pPr>
            <a:endParaRPr lang="en-US" sz="2150" dirty="0" smtClean="0"/>
          </a:p>
          <a:p>
            <a:pPr marL="461963" indent="-461963" algn="just">
              <a:buClrTx/>
              <a:buFontTx/>
              <a:buChar char="–"/>
            </a:pPr>
            <a:r>
              <a:rPr lang="en-US" sz="2150" dirty="0" smtClean="0"/>
              <a:t>Oil well blowout;</a:t>
            </a:r>
          </a:p>
          <a:p>
            <a:pPr marL="461963" indent="-461963" algn="just">
              <a:buClrTx/>
              <a:buFontTx/>
              <a:buChar char="–"/>
            </a:pPr>
            <a:endParaRPr lang="en-US" sz="2150" dirty="0" smtClean="0"/>
          </a:p>
          <a:p>
            <a:pPr marL="461963" indent="-461963" algn="just">
              <a:buClrTx/>
              <a:buFontTx/>
              <a:buChar char="–"/>
            </a:pPr>
            <a:r>
              <a:rPr lang="en-US" sz="2150" dirty="0" smtClean="0"/>
              <a:t>Human error;</a:t>
            </a:r>
          </a:p>
          <a:p>
            <a:pPr marL="461963" indent="-461963" algn="just">
              <a:buClrTx/>
              <a:buFontTx/>
              <a:buChar char="–"/>
            </a:pPr>
            <a:endParaRPr lang="en-US" sz="2150" dirty="0" smtClean="0"/>
          </a:p>
          <a:p>
            <a:pPr marL="461963" indent="-461963" algn="just">
              <a:buClrTx/>
              <a:buFontTx/>
              <a:buChar char="–"/>
            </a:pPr>
            <a:r>
              <a:rPr lang="en-US" sz="2150" dirty="0" smtClean="0"/>
              <a:t>Sabotage.</a:t>
            </a:r>
          </a:p>
          <a:p>
            <a:pPr marL="365125" indent="-365125" algn="just">
              <a:buClrTx/>
              <a:buFontTx/>
              <a:buChar char="–"/>
            </a:pPr>
            <a:endParaRPr lang="en-US" sz="200" dirty="0" smtClean="0"/>
          </a:p>
          <a:p>
            <a:pPr marL="365125" indent="-365125" algn="just">
              <a:buClrTx/>
              <a:buFontTx/>
              <a:buChar char="–"/>
            </a:pPr>
            <a:endParaRPr lang="en-US" sz="2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6529B-D1DB-4F41-96DE-C6D0E52ECA51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2513"/>
            <a:ext cx="7924800" cy="689487"/>
          </a:xfrm>
        </p:spPr>
        <p:txBody>
          <a:bodyPr>
            <a:noAutofit/>
          </a:bodyPr>
          <a:lstStyle/>
          <a:p>
            <a:pPr algn="just"/>
            <a:r>
              <a:rPr lang="en-US" sz="2600" dirty="0" smtClean="0"/>
              <a:t>Essence of A Response and Restoration Strategy </a:t>
            </a:r>
            <a:endParaRPr lang="en-US" sz="2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762000"/>
            <a:ext cx="8077200" cy="5868201"/>
          </a:xfrm>
        </p:spPr>
        <p:txBody>
          <a:bodyPr>
            <a:noAutofit/>
          </a:bodyPr>
          <a:lstStyle/>
          <a:p>
            <a:pPr marL="346075" indent="-346075" algn="just">
              <a:buClrTx/>
              <a:buFontTx/>
              <a:buChar char="–"/>
            </a:pPr>
            <a:r>
              <a:rPr lang="en-US" sz="2000" dirty="0" smtClean="0"/>
              <a:t>Overacting goal of an oil spill strategy is restoration of impacted ecosystem to a healthy and productive status, which maintains a full complement of biodiversity and sustains appropriate human uses;</a:t>
            </a:r>
          </a:p>
          <a:p>
            <a:pPr marL="346075" indent="-346075" algn="just">
              <a:buClrTx/>
              <a:buFontTx/>
              <a:buChar char="–"/>
            </a:pPr>
            <a:endParaRPr lang="en-US" sz="300" dirty="0" smtClean="0"/>
          </a:p>
          <a:p>
            <a:pPr marL="346075" indent="-346075" algn="just">
              <a:buClrTx/>
              <a:buFontTx/>
              <a:buChar char="–"/>
            </a:pPr>
            <a:r>
              <a:rPr lang="en-US" sz="2000" dirty="0" smtClean="0"/>
              <a:t>Development of strategy must be aligned with the reality that ecosystem knows no political boundaries (interconnected system); </a:t>
            </a:r>
          </a:p>
          <a:p>
            <a:pPr marL="346075" indent="-346075" algn="just">
              <a:buClrTx/>
              <a:buFontTx/>
              <a:buChar char="–"/>
            </a:pPr>
            <a:endParaRPr lang="en-US" sz="300" dirty="0" smtClean="0"/>
          </a:p>
          <a:p>
            <a:pPr marL="346075" indent="-346075" algn="just">
              <a:buClrTx/>
              <a:buFontTx/>
              <a:buChar char="–"/>
            </a:pPr>
            <a:r>
              <a:rPr lang="en-US" sz="2000" dirty="0" smtClean="0"/>
              <a:t>Strategy should be ecosystem-wide in scope (comprehensive);</a:t>
            </a:r>
          </a:p>
          <a:p>
            <a:pPr marL="346075" indent="-346075" algn="just">
              <a:buClrTx/>
              <a:buFontTx/>
              <a:buChar char="–"/>
            </a:pPr>
            <a:endParaRPr lang="en-US" sz="300" dirty="0" smtClean="0"/>
          </a:p>
          <a:p>
            <a:pPr marL="346075" indent="-346075" algn="just">
              <a:buClrTx/>
              <a:buFontTx/>
              <a:buChar char="–"/>
            </a:pPr>
            <a:r>
              <a:rPr lang="en-US" sz="2000" dirty="0" smtClean="0"/>
              <a:t>Strategy must be based upon a clear synthesis of a functioning and productive ecosystem;</a:t>
            </a:r>
          </a:p>
          <a:p>
            <a:pPr marL="346075" indent="-346075" algn="just">
              <a:buClrTx/>
              <a:buFontTx/>
              <a:buChar char="–"/>
            </a:pPr>
            <a:endParaRPr lang="en-US" sz="300" dirty="0" smtClean="0"/>
          </a:p>
          <a:p>
            <a:pPr marL="346075" indent="-346075" algn="just">
              <a:buClrTx/>
              <a:buFontTx/>
              <a:buChar char="–"/>
            </a:pPr>
            <a:r>
              <a:rPr lang="en-US" sz="2000" dirty="0" smtClean="0"/>
              <a:t>Strategy should provide a framework to address injured natural resources and lost ecological services;</a:t>
            </a:r>
          </a:p>
          <a:p>
            <a:pPr marL="346075" indent="-346075" algn="just">
              <a:buClrTx/>
              <a:buFontTx/>
              <a:buChar char="–"/>
            </a:pPr>
            <a:endParaRPr lang="en-US" sz="300" dirty="0" smtClean="0"/>
          </a:p>
          <a:p>
            <a:pPr marL="346075" indent="-346075" algn="just">
              <a:buClrTx/>
              <a:buFontTx/>
              <a:buChar char="–"/>
            </a:pPr>
            <a:r>
              <a:rPr lang="en-US" sz="2000" dirty="0" smtClean="0"/>
              <a:t>Funds for restoration should not be divided up among small isolated projects that will not, even when aggregated, address the scale of the problem;</a:t>
            </a:r>
          </a:p>
          <a:p>
            <a:pPr marL="346075" indent="-346075" algn="just">
              <a:buClrTx/>
              <a:buFontTx/>
              <a:buChar char="–"/>
            </a:pPr>
            <a:endParaRPr lang="en-US" sz="300" dirty="0" smtClean="0"/>
          </a:p>
          <a:p>
            <a:pPr marL="346075" indent="-346075" algn="just">
              <a:buClrTx/>
              <a:buFontTx/>
              <a:buChar char="–"/>
            </a:pPr>
            <a:r>
              <a:rPr lang="en-US" sz="2000" dirty="0" smtClean="0"/>
              <a:t>Monitoring and assessment should also be simultaneous.</a:t>
            </a:r>
          </a:p>
          <a:p>
            <a:pPr marL="682625" indent="-336550" algn="just">
              <a:buClrTx/>
              <a:buFontTx/>
              <a:buChar char="–"/>
            </a:pPr>
            <a:endParaRPr lang="en-US" sz="2000" dirty="0" smtClean="0"/>
          </a:p>
          <a:p>
            <a:pPr marL="365125" indent="-365125" algn="just">
              <a:buClrTx/>
              <a:buFontTx/>
              <a:buChar char="–"/>
            </a:pP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6529B-D1DB-4F41-96DE-C6D0E52ECA51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72513"/>
            <a:ext cx="7772400" cy="868362"/>
          </a:xfrm>
        </p:spPr>
        <p:txBody>
          <a:bodyPr>
            <a:noAutofit/>
          </a:bodyPr>
          <a:lstStyle/>
          <a:p>
            <a:pPr algn="just"/>
            <a:r>
              <a:rPr lang="en-US" sz="3000" dirty="0" smtClean="0"/>
              <a:t>Understanding the Related Concepts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914400"/>
            <a:ext cx="7848600" cy="5715801"/>
          </a:xfrm>
        </p:spPr>
        <p:txBody>
          <a:bodyPr>
            <a:noAutofit/>
          </a:bodyPr>
          <a:lstStyle/>
          <a:p>
            <a:pPr marL="346075" indent="-346075" algn="just">
              <a:buClrTx/>
              <a:buFontTx/>
              <a:buChar char="–"/>
            </a:pPr>
            <a:r>
              <a:rPr lang="en-US" sz="2200" i="1" dirty="0" smtClean="0"/>
              <a:t>Restoration</a:t>
            </a:r>
            <a:r>
              <a:rPr lang="en-US" sz="2200" dirty="0" smtClean="0"/>
              <a:t>, seeks whole ecosystem improvement in the way it attempts to establish a condition that is self-regenerating, self-adapting and self-maintaining;</a:t>
            </a:r>
          </a:p>
          <a:p>
            <a:pPr marL="346075" indent="-346075" algn="just">
              <a:buClrTx/>
              <a:buFontTx/>
              <a:buChar char="–"/>
            </a:pPr>
            <a:endParaRPr lang="en-US" sz="500" dirty="0" smtClean="0"/>
          </a:p>
          <a:p>
            <a:pPr marL="346075" indent="-346075" algn="just">
              <a:buClrTx/>
              <a:buFontTx/>
              <a:buChar char="–"/>
            </a:pPr>
            <a:r>
              <a:rPr lang="en-US" sz="2200" i="1" dirty="0" smtClean="0"/>
              <a:t>Rehabilitation,</a:t>
            </a:r>
            <a:r>
              <a:rPr lang="en-US" sz="2200" dirty="0" smtClean="0"/>
              <a:t> any attempt to restore the function of an ecological system, but, which does not go to complete restoration;</a:t>
            </a:r>
          </a:p>
          <a:p>
            <a:pPr marL="346075" indent="-346075" algn="just">
              <a:buClrTx/>
              <a:buFontTx/>
              <a:buChar char="–"/>
            </a:pPr>
            <a:endParaRPr lang="en-US" sz="500" i="1" dirty="0" smtClean="0"/>
          </a:p>
          <a:p>
            <a:pPr marL="346075" indent="-346075" algn="just">
              <a:buClrTx/>
              <a:buFontTx/>
              <a:buChar char="–"/>
            </a:pPr>
            <a:r>
              <a:rPr lang="en-US" sz="2200" i="1" dirty="0" smtClean="0"/>
              <a:t>Reclamation,</a:t>
            </a:r>
            <a:r>
              <a:rPr lang="en-US" sz="2200" dirty="0" smtClean="0"/>
              <a:t> this in the technical sense refer to efforts  aimed at improving landscapes or sites  that have been heavily affected or degraded by mining or other large scale construction;</a:t>
            </a:r>
          </a:p>
          <a:p>
            <a:pPr marL="346075" indent="-346075" algn="just">
              <a:buClrTx/>
              <a:buFontTx/>
              <a:buChar char="–"/>
            </a:pPr>
            <a:endParaRPr lang="en-US" sz="500" i="1" dirty="0" smtClean="0"/>
          </a:p>
          <a:p>
            <a:pPr marL="346075" indent="-346075" algn="just">
              <a:buClrTx/>
              <a:buFontTx/>
              <a:buChar char="–"/>
            </a:pPr>
            <a:r>
              <a:rPr lang="en-US" sz="2200" i="1" dirty="0" smtClean="0"/>
              <a:t>Mitigation,</a:t>
            </a:r>
            <a:r>
              <a:rPr lang="en-US" sz="2200" dirty="0" smtClean="0"/>
              <a:t> actions taken to avoid, reduce or compensate for the effects of environmental damage (evaluation of alternatives);</a:t>
            </a:r>
          </a:p>
          <a:p>
            <a:pPr marL="346075" indent="-346075" algn="just">
              <a:buClrTx/>
              <a:buFontTx/>
              <a:buChar char="–"/>
            </a:pPr>
            <a:endParaRPr lang="en-US" sz="500" i="1" dirty="0" smtClean="0"/>
          </a:p>
          <a:p>
            <a:pPr marL="346075" indent="-346075" algn="just">
              <a:buClrTx/>
              <a:buFontTx/>
              <a:buChar char="–"/>
            </a:pPr>
            <a:r>
              <a:rPr lang="en-US" sz="2200" i="1" dirty="0" smtClean="0"/>
              <a:t>Recovery,</a:t>
            </a:r>
            <a:r>
              <a:rPr lang="en-US" sz="2200" dirty="0" smtClean="0"/>
              <a:t> involves letting the system alone;</a:t>
            </a:r>
          </a:p>
          <a:p>
            <a:pPr marL="346075" indent="-346075" algn="just">
              <a:buClrTx/>
              <a:buFontTx/>
              <a:buChar char="–"/>
            </a:pPr>
            <a:endParaRPr lang="en-US" sz="800" i="1" dirty="0" smtClean="0"/>
          </a:p>
          <a:p>
            <a:pPr marL="346075" indent="-346075" algn="just">
              <a:buClrTx/>
              <a:buFontTx/>
              <a:buChar char="–"/>
            </a:pPr>
            <a:endParaRPr lang="en-US" sz="1600" i="1" dirty="0" smtClean="0"/>
          </a:p>
          <a:p>
            <a:pPr marL="682625" indent="-336550" algn="just">
              <a:buClrTx/>
              <a:buFontTx/>
              <a:buChar char="–"/>
            </a:pPr>
            <a:endParaRPr lang="en-US" sz="1600" dirty="0" smtClean="0"/>
          </a:p>
          <a:p>
            <a:pPr marL="365125" indent="-365125" algn="just">
              <a:buClrTx/>
              <a:buFontTx/>
              <a:buChar char="–"/>
            </a:pPr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6529B-D1DB-4F41-96DE-C6D0E52ECA51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72513"/>
            <a:ext cx="7772400" cy="868362"/>
          </a:xfrm>
        </p:spPr>
        <p:txBody>
          <a:bodyPr>
            <a:noAutofit/>
          </a:bodyPr>
          <a:lstStyle/>
          <a:p>
            <a:pPr algn="just"/>
            <a:r>
              <a:rPr lang="en-US" sz="3000" dirty="0" smtClean="0"/>
              <a:t>Understanding the Related Concepts…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914400"/>
            <a:ext cx="7848600" cy="5715801"/>
          </a:xfrm>
        </p:spPr>
        <p:txBody>
          <a:bodyPr>
            <a:noAutofit/>
          </a:bodyPr>
          <a:lstStyle/>
          <a:p>
            <a:pPr marL="346075" indent="-346075" algn="just">
              <a:buClrTx/>
              <a:buFontTx/>
              <a:buChar char="–"/>
            </a:pPr>
            <a:endParaRPr lang="en-US" sz="800" i="1" dirty="0" smtClean="0"/>
          </a:p>
          <a:p>
            <a:pPr marL="346075" indent="-346075" algn="just">
              <a:buClrTx/>
              <a:buFontTx/>
              <a:buChar char="–"/>
            </a:pPr>
            <a:r>
              <a:rPr lang="en-US" sz="2400" i="1" dirty="0" smtClean="0"/>
              <a:t>Remediation,</a:t>
            </a:r>
            <a:r>
              <a:rPr lang="en-US" sz="2400" dirty="0" smtClean="0"/>
              <a:t> it is focused on improving single environmental media affected by pollution;</a:t>
            </a:r>
          </a:p>
          <a:p>
            <a:pPr marL="346075" indent="-346075" algn="just">
              <a:buClrTx/>
              <a:buFontTx/>
              <a:buChar char="–"/>
            </a:pPr>
            <a:endParaRPr lang="en-US" sz="800" i="1" dirty="0" smtClean="0"/>
          </a:p>
          <a:p>
            <a:pPr marL="346075" indent="-346075" algn="just">
              <a:buClrTx/>
              <a:buFontTx/>
              <a:buChar char="–"/>
            </a:pPr>
            <a:r>
              <a:rPr lang="en-US" sz="2400" i="1" dirty="0" smtClean="0"/>
              <a:t>Replacement or Re-introduction,</a:t>
            </a:r>
            <a:r>
              <a:rPr lang="en-US" sz="2400" dirty="0" smtClean="0"/>
              <a:t> involves the process of removing one ecosystem and replacing it with another, particularly in the case of rare and distinctive species;</a:t>
            </a:r>
          </a:p>
          <a:p>
            <a:pPr marL="346075" indent="-346075" algn="just">
              <a:buClrTx/>
              <a:buFontTx/>
              <a:buChar char="–"/>
            </a:pPr>
            <a:endParaRPr lang="en-US" sz="800" i="1" dirty="0" smtClean="0"/>
          </a:p>
          <a:p>
            <a:pPr marL="346075" indent="-346075" algn="just">
              <a:buClrTx/>
              <a:buFontTx/>
              <a:buChar char="–"/>
            </a:pPr>
            <a:r>
              <a:rPr lang="en-US" sz="2400" i="1" dirty="0" smtClean="0"/>
              <a:t>Re-creation,</a:t>
            </a:r>
            <a:r>
              <a:rPr lang="en-US" sz="2400" dirty="0" smtClean="0"/>
              <a:t> involves attempt to wholly reconstruct an ecosystem so much destroyed that there is nothing left to restore;</a:t>
            </a:r>
          </a:p>
          <a:p>
            <a:pPr marL="346075" indent="-346075" algn="just">
              <a:buClrTx/>
              <a:buFontTx/>
              <a:buChar char="–"/>
            </a:pPr>
            <a:endParaRPr lang="en-US" sz="800" dirty="0" smtClean="0"/>
          </a:p>
          <a:p>
            <a:pPr marL="346075" indent="-346075" algn="just">
              <a:buClrTx/>
              <a:buFontTx/>
              <a:buChar char="–"/>
            </a:pPr>
            <a:r>
              <a:rPr lang="en-US" sz="2400" i="1" dirty="0" smtClean="0"/>
              <a:t>Enhancement,</a:t>
            </a:r>
            <a:r>
              <a:rPr lang="en-US" sz="2400" dirty="0" smtClean="0"/>
              <a:t> is the increase in one or more values of all or a portion of an existing site by man’s activities.</a:t>
            </a:r>
            <a:endParaRPr lang="en-US" sz="2400" i="1" dirty="0" smtClean="0"/>
          </a:p>
          <a:p>
            <a:pPr marL="346075" indent="-346075" algn="just">
              <a:buClrTx/>
              <a:buFontTx/>
              <a:buChar char="–"/>
            </a:pPr>
            <a:endParaRPr lang="en-US" sz="2400" i="1" dirty="0" smtClean="0"/>
          </a:p>
          <a:p>
            <a:pPr marL="682625" indent="-336550" algn="just">
              <a:buClrTx/>
              <a:buFontTx/>
              <a:buChar char="–"/>
            </a:pPr>
            <a:endParaRPr lang="en-US" sz="1600" dirty="0" smtClean="0"/>
          </a:p>
          <a:p>
            <a:pPr marL="365125" indent="-365125" algn="just">
              <a:buClrTx/>
              <a:buFontTx/>
              <a:buChar char="–"/>
            </a:pPr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6529B-D1DB-4F41-96DE-C6D0E52ECA51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200" y="245762"/>
            <a:ext cx="7772400" cy="994287"/>
          </a:xfrm>
        </p:spPr>
        <p:txBody>
          <a:bodyPr>
            <a:noAutofit/>
          </a:bodyPr>
          <a:lstStyle/>
          <a:p>
            <a:pPr algn="just"/>
            <a:r>
              <a:rPr lang="en-US" sz="3000" dirty="0" smtClean="0"/>
              <a:t>Key Expertise of Oil Spill Response and Restoration Strategy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295400"/>
            <a:ext cx="7848600" cy="5334801"/>
          </a:xfrm>
        </p:spPr>
        <p:txBody>
          <a:bodyPr>
            <a:noAutofit/>
          </a:bodyPr>
          <a:lstStyle/>
          <a:p>
            <a:pPr marL="346075" indent="-346075" algn="just">
              <a:buClrTx/>
              <a:buNone/>
            </a:pPr>
            <a:endParaRPr lang="en-US" sz="2200" i="1" dirty="0" smtClean="0"/>
          </a:p>
          <a:p>
            <a:pPr marL="346075" indent="-346075" algn="just">
              <a:buClrTx/>
              <a:buFontTx/>
              <a:buChar char="–"/>
            </a:pPr>
            <a:r>
              <a:rPr lang="en-US" sz="2400" dirty="0" smtClean="0"/>
              <a:t>Disaster Recovery and Contingency Services;</a:t>
            </a:r>
          </a:p>
          <a:p>
            <a:pPr marL="346075" indent="-346075" algn="just">
              <a:buClrTx/>
              <a:buFontTx/>
              <a:buChar char="–"/>
            </a:pPr>
            <a:endParaRPr lang="en-US" sz="2400" dirty="0" smtClean="0"/>
          </a:p>
          <a:p>
            <a:pPr marL="346075" indent="-346075" algn="just">
              <a:buClrTx/>
              <a:buFontTx/>
              <a:buChar char="–"/>
            </a:pPr>
            <a:r>
              <a:rPr lang="en-US" sz="2400" dirty="0" smtClean="0"/>
              <a:t>Natural Resource Damage Assessments;</a:t>
            </a:r>
          </a:p>
          <a:p>
            <a:pPr marL="346075" indent="-346075" algn="just">
              <a:buClrTx/>
              <a:buFontTx/>
              <a:buChar char="–"/>
            </a:pPr>
            <a:endParaRPr lang="en-US" sz="2400" dirty="0" smtClean="0"/>
          </a:p>
          <a:p>
            <a:pPr marL="346075" indent="-346075" algn="just">
              <a:buClrTx/>
              <a:buFontTx/>
              <a:buChar char="–"/>
            </a:pPr>
            <a:r>
              <a:rPr lang="en-US" sz="2400" dirty="0" smtClean="0"/>
              <a:t>Ecosystem Restoration; and </a:t>
            </a:r>
          </a:p>
          <a:p>
            <a:pPr marL="346075" indent="-346075" algn="just">
              <a:buClrTx/>
              <a:buFontTx/>
              <a:buChar char="–"/>
            </a:pPr>
            <a:endParaRPr lang="en-US" sz="2400" dirty="0" smtClean="0"/>
          </a:p>
          <a:p>
            <a:pPr marL="346075" indent="-346075" algn="just">
              <a:buClrTx/>
              <a:buFontTx/>
              <a:buChar char="–"/>
            </a:pPr>
            <a:r>
              <a:rPr lang="en-US" sz="2400" dirty="0" smtClean="0"/>
              <a:t>Environmental Engineering.</a:t>
            </a:r>
            <a:endParaRPr lang="en-US" sz="2400" i="1" dirty="0" smtClean="0"/>
          </a:p>
          <a:p>
            <a:pPr marL="346075" indent="-346075" algn="just">
              <a:buClrTx/>
              <a:buFontTx/>
              <a:buChar char="–"/>
            </a:pPr>
            <a:endParaRPr lang="en-US" sz="1600" i="1" dirty="0" smtClean="0"/>
          </a:p>
          <a:p>
            <a:pPr marL="682625" indent="-336550" algn="just">
              <a:buClrTx/>
              <a:buFontTx/>
              <a:buChar char="–"/>
            </a:pPr>
            <a:endParaRPr lang="en-US" sz="1600" dirty="0" smtClean="0"/>
          </a:p>
          <a:p>
            <a:pPr marL="365125" indent="-365125" algn="just">
              <a:buClrTx/>
              <a:buFontTx/>
              <a:buChar char="–"/>
            </a:pPr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6529B-D1DB-4F41-96DE-C6D0E52ECA51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72513"/>
            <a:ext cx="8001000" cy="765687"/>
          </a:xfrm>
        </p:spPr>
        <p:txBody>
          <a:bodyPr>
            <a:normAutofit/>
          </a:bodyPr>
          <a:lstStyle/>
          <a:p>
            <a:pPr algn="just"/>
            <a:r>
              <a:rPr lang="en-US" sz="3200" dirty="0" smtClean="0"/>
              <a:t>Characteristics of Response Strategy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838200"/>
            <a:ext cx="7848600" cy="5792001"/>
          </a:xfrm>
        </p:spPr>
        <p:txBody>
          <a:bodyPr>
            <a:noAutofit/>
          </a:bodyPr>
          <a:lstStyle/>
          <a:p>
            <a:pPr marL="365125" indent="-365125" algn="just">
              <a:buClrTx/>
              <a:buFontTx/>
              <a:buChar char="–"/>
            </a:pPr>
            <a:endParaRPr lang="en-US" sz="800" dirty="0" smtClean="0"/>
          </a:p>
          <a:p>
            <a:pPr marL="365125" indent="-365125" algn="just">
              <a:buClrTx/>
              <a:buFontTx/>
              <a:buChar char="–"/>
            </a:pPr>
            <a:r>
              <a:rPr lang="en-US" sz="2000" dirty="0" smtClean="0"/>
              <a:t>Establishment of spill response plans such as Area Contingency Plan; Geographic Response Plan; Facility and Vessel Response Plans.</a:t>
            </a:r>
          </a:p>
          <a:p>
            <a:pPr marL="365125" indent="-365125" algn="just">
              <a:buClrTx/>
              <a:buNone/>
            </a:pPr>
            <a:endParaRPr lang="en-US" sz="2000" b="1" i="1" dirty="0" smtClean="0">
              <a:solidFill>
                <a:srgbClr val="C00000"/>
              </a:solidFill>
            </a:endParaRPr>
          </a:p>
          <a:p>
            <a:pPr marL="365125" indent="-365125" algn="just">
              <a:buClrTx/>
              <a:buFontTx/>
              <a:buChar char="–"/>
            </a:pPr>
            <a:r>
              <a:rPr lang="en-US" sz="2000" b="1" i="1" dirty="0" smtClean="0">
                <a:solidFill>
                  <a:srgbClr val="C00000"/>
                </a:solidFill>
              </a:rPr>
              <a:t>Response goals </a:t>
            </a:r>
            <a:r>
              <a:rPr lang="en-US" sz="2000" dirty="0" smtClean="0"/>
              <a:t>in order of priority are:</a:t>
            </a:r>
          </a:p>
          <a:p>
            <a:pPr marL="365125" indent="-365125" algn="just">
              <a:buClrTx/>
              <a:buFontTx/>
              <a:buChar char="–"/>
            </a:pPr>
            <a:endParaRPr lang="en-US" sz="800" dirty="0" smtClean="0"/>
          </a:p>
          <a:p>
            <a:pPr marL="682625" indent="-336550" algn="just">
              <a:buClrTx/>
              <a:buFont typeface="Wingdings" pitchFamily="2" charset="2"/>
              <a:buChar char="§"/>
            </a:pPr>
            <a:r>
              <a:rPr lang="en-US" sz="2000" dirty="0" smtClean="0"/>
              <a:t>Ensure safety of human life;</a:t>
            </a:r>
          </a:p>
          <a:p>
            <a:pPr marL="682625" indent="-336550" algn="just">
              <a:buClrTx/>
              <a:buFont typeface="Wingdings" pitchFamily="2" charset="2"/>
              <a:buChar char="§"/>
            </a:pPr>
            <a:r>
              <a:rPr lang="en-US" sz="2000" dirty="0" smtClean="0"/>
              <a:t>Stabilize the situation to preclude it from worsening (e.g. source control, on-water recovery);</a:t>
            </a:r>
          </a:p>
          <a:p>
            <a:pPr marL="682625" indent="-336550" algn="just">
              <a:buClrTx/>
              <a:buFont typeface="Wingdings" pitchFamily="2" charset="2"/>
              <a:buChar char="§"/>
            </a:pPr>
            <a:r>
              <a:rPr lang="en-US" sz="2000" dirty="0" smtClean="0"/>
              <a:t>Minimize adverse environmental and socioeconomic impacts.</a:t>
            </a:r>
          </a:p>
          <a:p>
            <a:pPr marL="365125" indent="-365125" algn="just">
              <a:buClrTx/>
              <a:buFontTx/>
              <a:buChar char="–"/>
            </a:pPr>
            <a:endParaRPr lang="en-US" sz="2000" dirty="0" smtClean="0"/>
          </a:p>
          <a:p>
            <a:pPr marL="365125" indent="-365125" algn="just">
              <a:buClrTx/>
              <a:buFontTx/>
              <a:buChar char="–"/>
            </a:pPr>
            <a:r>
              <a:rPr lang="en-US" sz="2000" b="1" i="1" dirty="0" smtClean="0">
                <a:solidFill>
                  <a:srgbClr val="C00000"/>
                </a:solidFill>
              </a:rPr>
              <a:t>Response objectives</a:t>
            </a:r>
            <a:r>
              <a:rPr lang="en-US" sz="2000" dirty="0" smtClean="0"/>
              <a:t>:</a:t>
            </a:r>
          </a:p>
          <a:p>
            <a:pPr marL="365125" indent="-365125" algn="just">
              <a:buClrTx/>
              <a:buFontTx/>
              <a:buChar char="–"/>
            </a:pPr>
            <a:endParaRPr lang="en-US" sz="800" dirty="0" smtClean="0"/>
          </a:p>
          <a:p>
            <a:pPr marL="682625" indent="-336550" algn="just">
              <a:buClrTx/>
              <a:buFont typeface="Wingdings" pitchFamily="2" charset="2"/>
              <a:buChar char="§"/>
            </a:pPr>
            <a:r>
              <a:rPr lang="en-US" sz="2000" dirty="0" smtClean="0"/>
              <a:t>Incident specific;</a:t>
            </a:r>
          </a:p>
          <a:p>
            <a:pPr marL="682625" indent="-336550" algn="just">
              <a:buClrTx/>
              <a:buFont typeface="Wingdings" pitchFamily="2" charset="2"/>
              <a:buChar char="§"/>
            </a:pPr>
            <a:r>
              <a:rPr lang="en-US" sz="2000" dirty="0" smtClean="0"/>
              <a:t>Geographically specific;</a:t>
            </a:r>
          </a:p>
          <a:p>
            <a:pPr marL="682625" indent="-336550" algn="just">
              <a:buClrTx/>
              <a:buFont typeface="Wingdings" pitchFamily="2" charset="2"/>
              <a:buChar char="§"/>
            </a:pPr>
            <a:r>
              <a:rPr lang="en-US" sz="2000" dirty="0" smtClean="0"/>
              <a:t>Clearly articulated, measureable and achievable.</a:t>
            </a:r>
          </a:p>
          <a:p>
            <a:pPr marL="365125" indent="-365125" algn="just">
              <a:buClrTx/>
              <a:buFontTx/>
              <a:buChar char="–"/>
            </a:pPr>
            <a:endParaRPr lang="en-US" sz="1600" dirty="0" smtClean="0"/>
          </a:p>
          <a:p>
            <a:pPr marL="365125" indent="-365125" algn="just">
              <a:buClrTx/>
              <a:buFontTx/>
              <a:buChar char="–"/>
            </a:pPr>
            <a:endParaRPr lang="en-US" sz="1600" dirty="0" smtClean="0"/>
          </a:p>
          <a:p>
            <a:pPr marL="365125" indent="-365125" algn="just">
              <a:buClrTx/>
              <a:buFontTx/>
              <a:buChar char="–"/>
            </a:pPr>
            <a:endParaRPr lang="en-US" sz="1600" dirty="0" smtClean="0"/>
          </a:p>
          <a:p>
            <a:pPr marL="365125" indent="-365125" algn="just">
              <a:buClrTx/>
              <a:buFontTx/>
              <a:buChar char="–"/>
            </a:pPr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6529B-D1DB-4F41-96DE-C6D0E52ECA51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72513"/>
            <a:ext cx="8153400" cy="613287"/>
          </a:xfrm>
        </p:spPr>
        <p:txBody>
          <a:bodyPr>
            <a:normAutofit/>
          </a:bodyPr>
          <a:lstStyle/>
          <a:p>
            <a:pPr algn="just"/>
            <a:r>
              <a:rPr lang="en-US" sz="3200" dirty="0" smtClean="0"/>
              <a:t>Developing A Strategy 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685800"/>
            <a:ext cx="7924800" cy="5944401"/>
          </a:xfrm>
        </p:spPr>
        <p:txBody>
          <a:bodyPr>
            <a:noAutofit/>
          </a:bodyPr>
          <a:lstStyle/>
          <a:p>
            <a:pPr marL="365125" indent="-365125" algn="just">
              <a:buClrTx/>
              <a:buFontTx/>
              <a:buChar char="–"/>
            </a:pPr>
            <a:r>
              <a:rPr lang="en-US" sz="1800" dirty="0" smtClean="0"/>
              <a:t>Initial spill conditions will play a role in developing an effective strategy;</a:t>
            </a:r>
          </a:p>
          <a:p>
            <a:pPr marL="365125" indent="-365125" algn="just">
              <a:buClrTx/>
              <a:buFontTx/>
              <a:buChar char="–"/>
            </a:pPr>
            <a:endParaRPr lang="en-US" sz="300" dirty="0" smtClean="0"/>
          </a:p>
          <a:p>
            <a:pPr marL="365125" indent="-365125" algn="just">
              <a:buClrTx/>
              <a:buFontTx/>
              <a:buChar char="–"/>
            </a:pPr>
            <a:r>
              <a:rPr lang="en-US" sz="1800" dirty="0" smtClean="0"/>
              <a:t>Initial information must be gathered to determine:</a:t>
            </a:r>
          </a:p>
          <a:p>
            <a:pPr marL="682625" indent="-336550" algn="just">
              <a:buClrTx/>
              <a:buFont typeface="Wingdings" pitchFamily="2" charset="2"/>
              <a:buChar char="§"/>
            </a:pPr>
            <a:r>
              <a:rPr lang="en-US" sz="1800" dirty="0" smtClean="0"/>
              <a:t>Type and amount of oil spilled;</a:t>
            </a:r>
          </a:p>
          <a:p>
            <a:pPr marL="682625" indent="-336550" algn="just">
              <a:buClrTx/>
              <a:buFont typeface="Wingdings" pitchFamily="2" charset="2"/>
              <a:buChar char="§"/>
            </a:pPr>
            <a:r>
              <a:rPr lang="en-US" sz="1800" dirty="0" smtClean="0"/>
              <a:t>Spill location;</a:t>
            </a:r>
          </a:p>
          <a:p>
            <a:pPr marL="682625" indent="-336550" algn="just">
              <a:buClrTx/>
              <a:buFont typeface="Wingdings" pitchFamily="2" charset="2"/>
              <a:buChar char="§"/>
            </a:pPr>
            <a:r>
              <a:rPr lang="en-US" sz="1800" dirty="0" smtClean="0"/>
              <a:t>Behavior of spilled oil;</a:t>
            </a:r>
          </a:p>
          <a:p>
            <a:pPr marL="682625" indent="-336550" algn="just">
              <a:buClrTx/>
              <a:buFont typeface="Wingdings" pitchFamily="2" charset="2"/>
              <a:buChar char="§"/>
            </a:pPr>
            <a:r>
              <a:rPr lang="en-US" sz="1800" dirty="0" smtClean="0"/>
              <a:t>Spill trajectories and persistence;</a:t>
            </a:r>
          </a:p>
          <a:p>
            <a:pPr marL="682625" indent="-336550" algn="just">
              <a:buClrTx/>
              <a:buFont typeface="Wingdings" pitchFamily="2" charset="2"/>
              <a:buChar char="§"/>
            </a:pPr>
            <a:r>
              <a:rPr lang="en-US" sz="1800" dirty="0" smtClean="0"/>
              <a:t>Locations and resources that may be impacted and types of impacts; </a:t>
            </a:r>
          </a:p>
          <a:p>
            <a:pPr marL="682625" indent="-336550" algn="just">
              <a:buClrTx/>
              <a:buFont typeface="Wingdings" pitchFamily="2" charset="2"/>
              <a:buChar char="§"/>
            </a:pPr>
            <a:r>
              <a:rPr lang="en-US" sz="1800" dirty="0" smtClean="0"/>
              <a:t>Current and forecast weather;</a:t>
            </a:r>
          </a:p>
          <a:p>
            <a:pPr marL="682625" indent="-336550" algn="just">
              <a:buClrTx/>
              <a:buFont typeface="Wingdings" pitchFamily="2" charset="2"/>
              <a:buChar char="§"/>
            </a:pPr>
            <a:r>
              <a:rPr lang="en-US" sz="1800" dirty="0" smtClean="0"/>
              <a:t>Personnel safety assessments;</a:t>
            </a:r>
          </a:p>
          <a:p>
            <a:pPr marL="682625" indent="-336550" algn="just">
              <a:buClrTx/>
              <a:buFont typeface="Wingdings" pitchFamily="2" charset="2"/>
              <a:buChar char="§"/>
            </a:pPr>
            <a:r>
              <a:rPr lang="en-US" sz="1800" dirty="0" smtClean="0"/>
              <a:t>Fire or explosion risk;</a:t>
            </a:r>
          </a:p>
          <a:p>
            <a:pPr marL="682625" indent="-336550" algn="just">
              <a:buClrTx/>
              <a:buFont typeface="Wingdings" pitchFamily="2" charset="2"/>
              <a:buChar char="§"/>
            </a:pPr>
            <a:r>
              <a:rPr lang="en-US" sz="1800" dirty="0" smtClean="0"/>
              <a:t>Response option feasibility; and</a:t>
            </a:r>
          </a:p>
          <a:p>
            <a:pPr marL="682625" indent="-336550" algn="just">
              <a:buClrTx/>
              <a:buFont typeface="Wingdings" pitchFamily="2" charset="2"/>
              <a:buChar char="§"/>
            </a:pPr>
            <a:r>
              <a:rPr lang="en-US" sz="1800" dirty="0" smtClean="0"/>
              <a:t>Windows of opportunity.</a:t>
            </a:r>
          </a:p>
          <a:p>
            <a:pPr marL="365125" indent="-365125" algn="just">
              <a:buClrTx/>
              <a:buFontTx/>
              <a:buChar char="–"/>
            </a:pPr>
            <a:endParaRPr lang="en-US" sz="1800" dirty="0" smtClean="0"/>
          </a:p>
          <a:p>
            <a:pPr marL="365125" indent="-365125" algn="just">
              <a:buClrTx/>
              <a:buFontTx/>
              <a:buChar char="–"/>
            </a:pPr>
            <a:r>
              <a:rPr lang="en-US" sz="1800" dirty="0" smtClean="0"/>
              <a:t>Prepare incident action plan for carrying out identified strategies;</a:t>
            </a:r>
          </a:p>
          <a:p>
            <a:pPr marL="365125" indent="-365125" algn="just">
              <a:buClrTx/>
              <a:buFontTx/>
              <a:buChar char="–"/>
            </a:pPr>
            <a:endParaRPr lang="en-US" sz="300" dirty="0" smtClean="0"/>
          </a:p>
          <a:p>
            <a:pPr marL="365125" indent="-365125" algn="just">
              <a:buClrTx/>
              <a:buFontTx/>
              <a:buChar char="–"/>
            </a:pPr>
            <a:r>
              <a:rPr lang="en-US" sz="1800" dirty="0" smtClean="0"/>
              <a:t>Implement field response operations plans for each strategy;</a:t>
            </a:r>
          </a:p>
          <a:p>
            <a:pPr marL="365125" indent="-365125" algn="just">
              <a:buClrTx/>
              <a:buFontTx/>
              <a:buChar char="–"/>
            </a:pPr>
            <a:endParaRPr lang="en-US" sz="300" dirty="0" smtClean="0"/>
          </a:p>
          <a:p>
            <a:pPr marL="365125" indent="-365125" algn="just">
              <a:buClrTx/>
              <a:buFontTx/>
              <a:buChar char="–"/>
            </a:pPr>
            <a:r>
              <a:rPr lang="en-US" sz="1800" dirty="0" smtClean="0"/>
              <a:t>As information is gathered, strategies can be revised:</a:t>
            </a:r>
          </a:p>
          <a:p>
            <a:pPr marL="365125" indent="-365125" algn="just">
              <a:buClrTx/>
              <a:buFontTx/>
              <a:buChar char="–"/>
            </a:pPr>
            <a:endParaRPr lang="en-US" sz="1600" dirty="0" smtClean="0"/>
          </a:p>
          <a:p>
            <a:pPr marL="365125" indent="-365125" algn="just">
              <a:buClrTx/>
              <a:buFontTx/>
              <a:buChar char="–"/>
            </a:pPr>
            <a:endParaRPr lang="en-US" sz="1600" dirty="0" smtClean="0"/>
          </a:p>
          <a:p>
            <a:pPr marL="365125" indent="-365125" algn="just">
              <a:buClrTx/>
              <a:buFontTx/>
              <a:buChar char="–"/>
            </a:pPr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6529B-D1DB-4F41-96DE-C6D0E52ECA51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72513"/>
            <a:ext cx="7772400" cy="868362"/>
          </a:xfrm>
        </p:spPr>
        <p:txBody>
          <a:bodyPr>
            <a:noAutofit/>
          </a:bodyPr>
          <a:lstStyle/>
          <a:p>
            <a:pPr algn="just"/>
            <a:r>
              <a:rPr lang="en-US" sz="3000" dirty="0" smtClean="0"/>
              <a:t>Windows of Opportunity For Response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914400"/>
            <a:ext cx="7848600" cy="5715801"/>
          </a:xfrm>
        </p:spPr>
        <p:txBody>
          <a:bodyPr>
            <a:noAutofit/>
          </a:bodyPr>
          <a:lstStyle/>
          <a:p>
            <a:pPr marL="404813" indent="-404813" algn="just">
              <a:buClrTx/>
              <a:buFont typeface="Wingdings" pitchFamily="2" charset="2"/>
              <a:buChar char="Ø"/>
            </a:pPr>
            <a:r>
              <a:rPr lang="en-US" sz="2200" dirty="0" smtClean="0"/>
              <a:t>There are three windows of opportunity (time frame during which response options are viable)</a:t>
            </a:r>
          </a:p>
          <a:p>
            <a:pPr marL="404813" indent="-404813" algn="just">
              <a:buClrTx/>
              <a:buNone/>
            </a:pPr>
            <a:endParaRPr lang="en-US" sz="2200" dirty="0" smtClean="0"/>
          </a:p>
          <a:p>
            <a:pPr marL="741363" indent="-346075" algn="just">
              <a:buClrTx/>
              <a:buFontTx/>
              <a:buChar char="–"/>
            </a:pPr>
            <a:r>
              <a:rPr lang="en-US" sz="2200" i="1" dirty="0" smtClean="0"/>
              <a:t>Very early,</a:t>
            </a:r>
            <a:r>
              <a:rPr lang="en-US" sz="2200" dirty="0" smtClean="0"/>
              <a:t> when oil is fresh and concentrated near sources (focus is on source control, containment near the source and removal: 1 – 2 days);</a:t>
            </a:r>
          </a:p>
          <a:p>
            <a:pPr marL="741363" indent="-346075" algn="just">
              <a:buClrTx/>
              <a:buFontTx/>
              <a:buChar char="–"/>
            </a:pPr>
            <a:endParaRPr lang="en-US" sz="2200" i="1" dirty="0" smtClean="0"/>
          </a:p>
          <a:p>
            <a:pPr marL="741363" indent="-346075" algn="just">
              <a:buClrTx/>
              <a:buFontTx/>
              <a:buChar char="–"/>
            </a:pPr>
            <a:r>
              <a:rPr lang="en-US" sz="2200" i="1" dirty="0" smtClean="0"/>
              <a:t>Early,</a:t>
            </a:r>
            <a:r>
              <a:rPr lang="en-US" sz="2200" dirty="0" smtClean="0"/>
              <a:t> when oil has spread (focus is to minimize the spread of oil, prevent if from contacting resources at risks, and protect resources and habitats most vulnerable: days to weeks);</a:t>
            </a:r>
          </a:p>
          <a:p>
            <a:pPr marL="741363" indent="-346075" algn="just">
              <a:buClrTx/>
              <a:buFontTx/>
              <a:buChar char="–"/>
            </a:pPr>
            <a:endParaRPr lang="en-US" sz="2200" i="1" dirty="0" smtClean="0"/>
          </a:p>
          <a:p>
            <a:pPr marL="741363" indent="-346075" algn="just">
              <a:buClrTx/>
              <a:buFontTx/>
              <a:buChar char="–"/>
            </a:pPr>
            <a:r>
              <a:rPr lang="en-US" sz="2200" i="1" dirty="0" smtClean="0"/>
              <a:t>Later,</a:t>
            </a:r>
            <a:r>
              <a:rPr lang="en-US" sz="2200" dirty="0" smtClean="0"/>
              <a:t> when oil has stranded (focus is to minimize environmental effects and enhance natural recovery: days to months).</a:t>
            </a:r>
          </a:p>
          <a:p>
            <a:pPr marL="741363" indent="-346075" algn="just">
              <a:buClrTx/>
              <a:buFontTx/>
              <a:buChar char="–"/>
            </a:pPr>
            <a:endParaRPr lang="en-US" sz="2200" dirty="0" smtClean="0"/>
          </a:p>
          <a:p>
            <a:pPr marL="346075" indent="-346075" algn="just">
              <a:buClrTx/>
              <a:buFontTx/>
              <a:buChar char="–"/>
            </a:pPr>
            <a:endParaRPr lang="en-US" sz="1600" i="1" dirty="0" smtClean="0"/>
          </a:p>
          <a:p>
            <a:pPr marL="682625" indent="-336550" algn="just">
              <a:buClrTx/>
              <a:buFontTx/>
              <a:buChar char="–"/>
            </a:pPr>
            <a:endParaRPr lang="en-US" sz="1600" dirty="0" smtClean="0"/>
          </a:p>
          <a:p>
            <a:pPr marL="365125" indent="-365125" algn="just">
              <a:buClrTx/>
              <a:buFontTx/>
              <a:buChar char="–"/>
            </a:pPr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6529B-D1DB-4F41-96DE-C6D0E52ECA51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72513"/>
            <a:ext cx="8001000" cy="765687"/>
          </a:xfrm>
        </p:spPr>
        <p:txBody>
          <a:bodyPr>
            <a:noAutofit/>
          </a:bodyPr>
          <a:lstStyle/>
          <a:p>
            <a:pPr algn="just"/>
            <a:r>
              <a:rPr lang="en-US" sz="3000" dirty="0" smtClean="0"/>
              <a:t>The Tiered Response System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838200"/>
            <a:ext cx="7924800" cy="5792001"/>
          </a:xfrm>
        </p:spPr>
        <p:txBody>
          <a:bodyPr>
            <a:noAutofit/>
          </a:bodyPr>
          <a:lstStyle/>
          <a:p>
            <a:pPr marL="404813" indent="-404813" algn="just">
              <a:buClrTx/>
              <a:buFont typeface="Wingdings" pitchFamily="2" charset="2"/>
              <a:buChar char="Ø"/>
            </a:pPr>
            <a:r>
              <a:rPr lang="en-US" sz="2200" dirty="0" smtClean="0"/>
              <a:t>The internationally accepted definitions of oil spill categorization.</a:t>
            </a:r>
          </a:p>
          <a:p>
            <a:pPr marL="404813" indent="-404813" algn="just">
              <a:buClrTx/>
              <a:buNone/>
            </a:pPr>
            <a:endParaRPr lang="en-US" sz="900" dirty="0" smtClean="0"/>
          </a:p>
          <a:p>
            <a:pPr marL="741363" indent="-346075" algn="just">
              <a:buClrTx/>
              <a:buFontTx/>
              <a:buChar char="–"/>
            </a:pPr>
            <a:r>
              <a:rPr lang="en-US" sz="2200" i="1" dirty="0" smtClean="0"/>
              <a:t>Tier 1,</a:t>
            </a:r>
            <a:r>
              <a:rPr lang="en-US" sz="2200" dirty="0" smtClean="0"/>
              <a:t> </a:t>
            </a:r>
          </a:p>
          <a:p>
            <a:pPr marL="741363" indent="0" algn="just">
              <a:buClrTx/>
              <a:buNone/>
            </a:pPr>
            <a:r>
              <a:rPr lang="en-US" sz="2200" dirty="0" smtClean="0"/>
              <a:t>Operational type spills, less than or equal to 7 </a:t>
            </a:r>
            <a:r>
              <a:rPr lang="en-US" sz="2200" dirty="0" err="1" smtClean="0"/>
              <a:t>tonnes</a:t>
            </a:r>
            <a:r>
              <a:rPr lang="en-US" sz="2200" dirty="0" smtClean="0"/>
              <a:t> (50bbls) – </a:t>
            </a:r>
            <a:r>
              <a:rPr lang="en-US" sz="2200" u="sng" dirty="0" smtClean="0"/>
              <a:t>managed by an individual company</a:t>
            </a:r>
            <a:r>
              <a:rPr lang="en-US" sz="2200" dirty="0" smtClean="0"/>
              <a:t>;</a:t>
            </a:r>
          </a:p>
          <a:p>
            <a:pPr marL="741363" indent="-346075" algn="just">
              <a:buClrTx/>
              <a:buFontTx/>
              <a:buChar char="–"/>
            </a:pPr>
            <a:endParaRPr lang="en-US" sz="800" i="1" dirty="0" smtClean="0"/>
          </a:p>
          <a:p>
            <a:pPr marL="741363" indent="-346075" algn="just">
              <a:buClrTx/>
              <a:buFontTx/>
              <a:buChar char="–"/>
            </a:pPr>
            <a:r>
              <a:rPr lang="en-US" sz="2200" i="1" dirty="0" smtClean="0"/>
              <a:t>Tier 2,</a:t>
            </a:r>
            <a:r>
              <a:rPr lang="en-US" sz="2200" dirty="0" smtClean="0"/>
              <a:t> </a:t>
            </a:r>
          </a:p>
          <a:p>
            <a:pPr marL="741363" indent="0" algn="just">
              <a:buClrTx/>
              <a:buNone/>
            </a:pPr>
            <a:r>
              <a:rPr lang="en-US" sz="2200" dirty="0" smtClean="0"/>
              <a:t>A larger spill greater than 7 </a:t>
            </a:r>
            <a:r>
              <a:rPr lang="en-US" sz="2200" dirty="0" err="1" smtClean="0"/>
              <a:t>tonnes</a:t>
            </a:r>
            <a:r>
              <a:rPr lang="en-US" sz="2200" dirty="0" smtClean="0"/>
              <a:t> but less than 700 </a:t>
            </a:r>
            <a:r>
              <a:rPr lang="en-US" sz="2200" dirty="0" err="1" smtClean="0"/>
              <a:t>tonnes</a:t>
            </a:r>
            <a:r>
              <a:rPr lang="en-US" sz="2200" dirty="0" smtClean="0"/>
              <a:t> (5000bbls) – </a:t>
            </a:r>
            <a:r>
              <a:rPr lang="en-US" sz="2200" u="sng" dirty="0" smtClean="0"/>
              <a:t>require cooperation of companies, industry and possible  government response agencies</a:t>
            </a:r>
            <a:r>
              <a:rPr lang="en-US" sz="2200" dirty="0" smtClean="0"/>
              <a:t>;</a:t>
            </a:r>
          </a:p>
          <a:p>
            <a:pPr marL="741363" indent="-346075" algn="just">
              <a:buClrTx/>
              <a:buFontTx/>
              <a:buChar char="–"/>
            </a:pPr>
            <a:endParaRPr lang="en-US" sz="800" dirty="0" smtClean="0"/>
          </a:p>
          <a:p>
            <a:pPr marL="741363" indent="-346075" algn="just">
              <a:buClrTx/>
              <a:buFontTx/>
              <a:buChar char="–"/>
            </a:pPr>
            <a:r>
              <a:rPr lang="en-US" sz="2200" i="1" dirty="0" smtClean="0"/>
              <a:t>Tier 3,</a:t>
            </a:r>
            <a:r>
              <a:rPr lang="en-US" sz="2200" dirty="0" smtClean="0"/>
              <a:t> </a:t>
            </a:r>
          </a:p>
          <a:p>
            <a:pPr marL="741363" indent="0" algn="just">
              <a:buClrTx/>
              <a:buNone/>
            </a:pPr>
            <a:r>
              <a:rPr lang="en-US" sz="2200" dirty="0" smtClean="0"/>
              <a:t>The large spill, greater than 700 </a:t>
            </a:r>
            <a:r>
              <a:rPr lang="en-US" sz="2200" dirty="0" err="1" smtClean="0"/>
              <a:t>tonnes</a:t>
            </a:r>
            <a:r>
              <a:rPr lang="en-US" sz="2200" dirty="0" smtClean="0"/>
              <a:t> – </a:t>
            </a:r>
            <a:r>
              <a:rPr lang="en-US" sz="2200" u="sng" dirty="0" smtClean="0"/>
              <a:t>substantial further resources will be required and support from a national, international co-operative stock pile like Oil Spill and Response Limited (OSRL)</a:t>
            </a:r>
            <a:r>
              <a:rPr lang="en-US" sz="2200" dirty="0" smtClean="0"/>
              <a:t>;</a:t>
            </a:r>
          </a:p>
          <a:p>
            <a:pPr marL="741363" indent="-346075" algn="just">
              <a:buClrTx/>
              <a:buFontTx/>
              <a:buChar char="–"/>
            </a:pPr>
            <a:endParaRPr lang="en-US" sz="2200" dirty="0" smtClean="0"/>
          </a:p>
          <a:p>
            <a:pPr marL="346075" indent="-346075" algn="just">
              <a:buClrTx/>
              <a:buFontTx/>
              <a:buChar char="–"/>
            </a:pPr>
            <a:endParaRPr lang="en-US" sz="1600" i="1" dirty="0" smtClean="0"/>
          </a:p>
          <a:p>
            <a:pPr marL="682625" indent="-336550" algn="just">
              <a:buClrTx/>
              <a:buFontTx/>
              <a:buChar char="–"/>
            </a:pPr>
            <a:endParaRPr lang="en-US" sz="1600" dirty="0" smtClean="0"/>
          </a:p>
          <a:p>
            <a:pPr marL="365125" indent="-365125" algn="just">
              <a:buClrTx/>
              <a:buFontTx/>
              <a:buChar char="–"/>
            </a:pPr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6529B-D1DB-4F41-96DE-C6D0E52ECA51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72513"/>
            <a:ext cx="7772400" cy="868362"/>
          </a:xfrm>
        </p:spPr>
        <p:txBody>
          <a:bodyPr>
            <a:noAutofit/>
          </a:bodyPr>
          <a:lstStyle/>
          <a:p>
            <a:pPr algn="just"/>
            <a:r>
              <a:rPr lang="en-US" sz="3000" dirty="0" smtClean="0"/>
              <a:t>Response Options </a:t>
            </a:r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6529B-D1DB-4F41-96DE-C6D0E52ECA51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295400" y="838200"/>
            <a:ext cx="7696200" cy="563880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Data 6"/>
          <p:cNvSpPr/>
          <p:nvPr/>
        </p:nvSpPr>
        <p:spPr>
          <a:xfrm>
            <a:off x="1524000" y="962525"/>
            <a:ext cx="1295400" cy="533400"/>
          </a:xfrm>
          <a:prstGeom prst="flowChartInputOutp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50" i="1" dirty="0" smtClean="0"/>
              <a:t>Natural Recovery</a:t>
            </a:r>
            <a:endParaRPr lang="en-US" sz="1050" i="1" dirty="0"/>
          </a:p>
        </p:txBody>
      </p:sp>
      <p:sp>
        <p:nvSpPr>
          <p:cNvPr id="8" name="Flowchart: Data 7"/>
          <p:cNvSpPr/>
          <p:nvPr/>
        </p:nvSpPr>
        <p:spPr>
          <a:xfrm>
            <a:off x="3124200" y="990600"/>
            <a:ext cx="1295400" cy="533400"/>
          </a:xfrm>
          <a:prstGeom prst="flowChartInputOutp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50" i="1" dirty="0" smtClean="0"/>
              <a:t>Booming </a:t>
            </a:r>
            <a:endParaRPr lang="en-US" sz="1050" i="1" dirty="0"/>
          </a:p>
        </p:txBody>
      </p:sp>
      <p:sp>
        <p:nvSpPr>
          <p:cNvPr id="9" name="Flowchart: Data 8"/>
          <p:cNvSpPr/>
          <p:nvPr/>
        </p:nvSpPr>
        <p:spPr>
          <a:xfrm>
            <a:off x="6096000" y="990600"/>
            <a:ext cx="1295400" cy="533400"/>
          </a:xfrm>
          <a:prstGeom prst="flowChartInputOutp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50" i="1" dirty="0" smtClean="0"/>
              <a:t>Skimming</a:t>
            </a:r>
            <a:endParaRPr lang="en-US" sz="1050" i="1" dirty="0"/>
          </a:p>
        </p:txBody>
      </p:sp>
      <p:sp>
        <p:nvSpPr>
          <p:cNvPr id="10" name="Flowchart: Data 9"/>
          <p:cNvSpPr/>
          <p:nvPr/>
        </p:nvSpPr>
        <p:spPr>
          <a:xfrm>
            <a:off x="4572000" y="990600"/>
            <a:ext cx="1295400" cy="533400"/>
          </a:xfrm>
          <a:prstGeom prst="flowChartInputOutp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50" i="1" dirty="0" smtClean="0"/>
              <a:t>Barriers/</a:t>
            </a:r>
          </a:p>
          <a:p>
            <a:pPr algn="ctr"/>
            <a:r>
              <a:rPr lang="en-US" sz="1050" i="1" dirty="0" err="1" smtClean="0"/>
              <a:t>Berms</a:t>
            </a:r>
            <a:endParaRPr lang="en-US" sz="1050" i="1" dirty="0"/>
          </a:p>
        </p:txBody>
      </p:sp>
      <p:sp>
        <p:nvSpPr>
          <p:cNvPr id="11" name="Flowchart: Data 10"/>
          <p:cNvSpPr/>
          <p:nvPr/>
        </p:nvSpPr>
        <p:spPr>
          <a:xfrm>
            <a:off x="7620000" y="990600"/>
            <a:ext cx="1295400" cy="533400"/>
          </a:xfrm>
          <a:prstGeom prst="flowChartInputOutp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50" i="1" dirty="0" smtClean="0"/>
              <a:t>Physical Herding </a:t>
            </a:r>
            <a:endParaRPr lang="en-US" sz="1050" i="1" dirty="0"/>
          </a:p>
        </p:txBody>
      </p:sp>
      <p:sp>
        <p:nvSpPr>
          <p:cNvPr id="12" name="Flowchart: Data 11"/>
          <p:cNvSpPr/>
          <p:nvPr/>
        </p:nvSpPr>
        <p:spPr>
          <a:xfrm>
            <a:off x="1447800" y="1676400"/>
            <a:ext cx="1600200" cy="533400"/>
          </a:xfrm>
          <a:prstGeom prst="flowChartInputOutp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1000" i="1" dirty="0" smtClean="0"/>
              <a:t>Manual Oil Removing /cleaning </a:t>
            </a:r>
            <a:endParaRPr lang="en-US" sz="1000" i="1" dirty="0"/>
          </a:p>
        </p:txBody>
      </p:sp>
      <p:sp>
        <p:nvSpPr>
          <p:cNvPr id="13" name="Flowchart: Data 12"/>
          <p:cNvSpPr/>
          <p:nvPr/>
        </p:nvSpPr>
        <p:spPr>
          <a:xfrm>
            <a:off x="3200400" y="1714100"/>
            <a:ext cx="1524000" cy="533400"/>
          </a:xfrm>
          <a:prstGeom prst="flowChartInputOutp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50" i="1" dirty="0" smtClean="0"/>
              <a:t>Mechanical Oil Removal </a:t>
            </a:r>
            <a:endParaRPr lang="en-US" sz="1050" i="1" dirty="0"/>
          </a:p>
        </p:txBody>
      </p:sp>
      <p:sp>
        <p:nvSpPr>
          <p:cNvPr id="14" name="Flowchart: Data 13"/>
          <p:cNvSpPr/>
          <p:nvPr/>
        </p:nvSpPr>
        <p:spPr>
          <a:xfrm>
            <a:off x="4876800" y="1752600"/>
            <a:ext cx="1295400" cy="533400"/>
          </a:xfrm>
          <a:prstGeom prst="flowChartInputOutp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50" i="1" dirty="0" smtClean="0"/>
              <a:t>Sorbents</a:t>
            </a:r>
            <a:endParaRPr lang="en-US" sz="1050" i="1" dirty="0"/>
          </a:p>
        </p:txBody>
      </p:sp>
      <p:sp>
        <p:nvSpPr>
          <p:cNvPr id="15" name="Flowchart: Data 14"/>
          <p:cNvSpPr/>
          <p:nvPr/>
        </p:nvSpPr>
        <p:spPr>
          <a:xfrm>
            <a:off x="6324600" y="1752600"/>
            <a:ext cx="1295400" cy="533400"/>
          </a:xfrm>
          <a:prstGeom prst="flowChartInputOutp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50" i="1" dirty="0" smtClean="0"/>
              <a:t>Vacuum</a:t>
            </a:r>
            <a:endParaRPr lang="en-US" sz="1050" i="1" dirty="0"/>
          </a:p>
        </p:txBody>
      </p:sp>
      <p:sp>
        <p:nvSpPr>
          <p:cNvPr id="16" name="Flowchart: Data 15"/>
          <p:cNvSpPr/>
          <p:nvPr/>
        </p:nvSpPr>
        <p:spPr>
          <a:xfrm>
            <a:off x="7620000" y="1752600"/>
            <a:ext cx="1295400" cy="533400"/>
          </a:xfrm>
          <a:prstGeom prst="flowChartInputOutp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50" i="1" dirty="0" smtClean="0"/>
              <a:t>Debris Removal </a:t>
            </a:r>
            <a:endParaRPr lang="en-US" sz="1050" i="1" dirty="0"/>
          </a:p>
        </p:txBody>
      </p:sp>
      <p:sp>
        <p:nvSpPr>
          <p:cNvPr id="17" name="Flowchart: Data 16"/>
          <p:cNvSpPr/>
          <p:nvPr/>
        </p:nvSpPr>
        <p:spPr>
          <a:xfrm>
            <a:off x="1447800" y="2514600"/>
            <a:ext cx="2362200" cy="533400"/>
          </a:xfrm>
          <a:prstGeom prst="flowChartInputOutp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50" i="1" dirty="0" smtClean="0"/>
              <a:t>Sediment Reworking/Tilling </a:t>
            </a:r>
            <a:endParaRPr lang="en-US" sz="1050" i="1" dirty="0"/>
          </a:p>
        </p:txBody>
      </p:sp>
      <p:sp>
        <p:nvSpPr>
          <p:cNvPr id="18" name="Flowchart: Data 17"/>
          <p:cNvSpPr/>
          <p:nvPr/>
        </p:nvSpPr>
        <p:spPr>
          <a:xfrm>
            <a:off x="4114800" y="2515400"/>
            <a:ext cx="2286000" cy="533400"/>
          </a:xfrm>
          <a:prstGeom prst="flowChartInputOutp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50" i="1" dirty="0" smtClean="0"/>
              <a:t>Vegetation Cutting/Removal </a:t>
            </a:r>
            <a:endParaRPr lang="en-US" sz="1050" i="1" dirty="0"/>
          </a:p>
        </p:txBody>
      </p:sp>
      <p:sp>
        <p:nvSpPr>
          <p:cNvPr id="19" name="Flowchart: Data 18"/>
          <p:cNvSpPr/>
          <p:nvPr/>
        </p:nvSpPr>
        <p:spPr>
          <a:xfrm>
            <a:off x="6858000" y="2514600"/>
            <a:ext cx="1752600" cy="533400"/>
          </a:xfrm>
          <a:prstGeom prst="flowChartInputOutp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50" i="1" dirty="0" smtClean="0"/>
              <a:t>Flooding </a:t>
            </a:r>
            <a:endParaRPr lang="en-US" sz="1050" i="1" dirty="0"/>
          </a:p>
        </p:txBody>
      </p:sp>
      <p:sp>
        <p:nvSpPr>
          <p:cNvPr id="20" name="Flowchart: Data 19"/>
          <p:cNvSpPr/>
          <p:nvPr/>
        </p:nvSpPr>
        <p:spPr>
          <a:xfrm>
            <a:off x="1600200" y="3352800"/>
            <a:ext cx="3200400" cy="533400"/>
          </a:xfrm>
          <a:prstGeom prst="flowChartInputOutp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50" i="1" dirty="0" smtClean="0"/>
              <a:t>Low &amp; High Pressure, Ambient Water Flushing</a:t>
            </a:r>
            <a:endParaRPr lang="en-US" sz="1050" i="1" dirty="0"/>
          </a:p>
        </p:txBody>
      </p:sp>
      <p:sp>
        <p:nvSpPr>
          <p:cNvPr id="21" name="Flowchart: Data 20"/>
          <p:cNvSpPr/>
          <p:nvPr/>
        </p:nvSpPr>
        <p:spPr>
          <a:xfrm>
            <a:off x="5486400" y="3352800"/>
            <a:ext cx="3276600" cy="533400"/>
          </a:xfrm>
          <a:prstGeom prst="flowChartInputOutp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50" i="1" dirty="0" smtClean="0"/>
              <a:t>Low &amp; High Pressure, Hot Water Flushing </a:t>
            </a:r>
            <a:endParaRPr lang="en-US" sz="1050" i="1" dirty="0"/>
          </a:p>
        </p:txBody>
      </p:sp>
      <p:sp>
        <p:nvSpPr>
          <p:cNvPr id="22" name="Flowchart: Data 21"/>
          <p:cNvSpPr/>
          <p:nvPr/>
        </p:nvSpPr>
        <p:spPr>
          <a:xfrm>
            <a:off x="1447800" y="4267200"/>
            <a:ext cx="1600200" cy="533400"/>
          </a:xfrm>
          <a:prstGeom prst="flowChartInputOutp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50" i="1" dirty="0" smtClean="0"/>
              <a:t>Steam Cleaning</a:t>
            </a:r>
            <a:endParaRPr lang="en-US" sz="1050" i="1" dirty="0"/>
          </a:p>
        </p:txBody>
      </p:sp>
      <p:sp>
        <p:nvSpPr>
          <p:cNvPr id="23" name="Flowchart: Data 22"/>
          <p:cNvSpPr/>
          <p:nvPr/>
        </p:nvSpPr>
        <p:spPr>
          <a:xfrm>
            <a:off x="3200400" y="4191000"/>
            <a:ext cx="1676400" cy="533400"/>
          </a:xfrm>
          <a:prstGeom prst="flowChartInputOutp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50" i="1" dirty="0" smtClean="0"/>
              <a:t>Sand Blasting</a:t>
            </a:r>
            <a:endParaRPr lang="en-US" sz="1050" i="1" dirty="0"/>
          </a:p>
        </p:txBody>
      </p:sp>
      <p:sp>
        <p:nvSpPr>
          <p:cNvPr id="24" name="Flowchart: Data 23"/>
          <p:cNvSpPr/>
          <p:nvPr/>
        </p:nvSpPr>
        <p:spPr>
          <a:xfrm>
            <a:off x="5029200" y="4191000"/>
            <a:ext cx="1524000" cy="533400"/>
          </a:xfrm>
          <a:prstGeom prst="flowChartInputOutp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50" i="1" dirty="0" smtClean="0"/>
              <a:t>Dispersants</a:t>
            </a:r>
            <a:endParaRPr lang="en-US" sz="1050" i="1" dirty="0"/>
          </a:p>
        </p:txBody>
      </p:sp>
      <p:sp>
        <p:nvSpPr>
          <p:cNvPr id="25" name="Flowchart: Data 24"/>
          <p:cNvSpPr/>
          <p:nvPr/>
        </p:nvSpPr>
        <p:spPr>
          <a:xfrm>
            <a:off x="6781800" y="4267200"/>
            <a:ext cx="1828800" cy="533400"/>
          </a:xfrm>
          <a:prstGeom prst="flowChartInputOutp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50" i="1" dirty="0" smtClean="0"/>
              <a:t>Emulsion – treating Agents</a:t>
            </a:r>
            <a:endParaRPr lang="en-US" sz="1050" i="1" dirty="0"/>
          </a:p>
        </p:txBody>
      </p:sp>
      <p:sp>
        <p:nvSpPr>
          <p:cNvPr id="26" name="Flowchart: Data 25"/>
          <p:cNvSpPr/>
          <p:nvPr/>
        </p:nvSpPr>
        <p:spPr>
          <a:xfrm>
            <a:off x="1371600" y="5105400"/>
            <a:ext cx="1752600" cy="533400"/>
          </a:xfrm>
          <a:prstGeom prst="flowChartInputOutp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50" i="1" dirty="0" smtClean="0"/>
              <a:t>Elasticity Modifiers</a:t>
            </a:r>
            <a:endParaRPr lang="en-US" sz="1050" i="1" dirty="0"/>
          </a:p>
        </p:txBody>
      </p:sp>
      <p:sp>
        <p:nvSpPr>
          <p:cNvPr id="27" name="Flowchart: Data 26"/>
          <p:cNvSpPr/>
          <p:nvPr/>
        </p:nvSpPr>
        <p:spPr>
          <a:xfrm>
            <a:off x="3352800" y="5143100"/>
            <a:ext cx="1600200" cy="533400"/>
          </a:xfrm>
          <a:prstGeom prst="flowChartInputOutp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50" i="1" dirty="0" smtClean="0"/>
              <a:t>Surface Collecting Agents</a:t>
            </a:r>
            <a:endParaRPr lang="en-US" sz="1050" i="1" dirty="0"/>
          </a:p>
        </p:txBody>
      </p:sp>
      <p:sp>
        <p:nvSpPr>
          <p:cNvPr id="28" name="Flowchart: Data 27"/>
          <p:cNvSpPr/>
          <p:nvPr/>
        </p:nvSpPr>
        <p:spPr>
          <a:xfrm>
            <a:off x="5105400" y="5105400"/>
            <a:ext cx="1524000" cy="533400"/>
          </a:xfrm>
          <a:prstGeom prst="flowChartInputOutp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50" i="1" dirty="0" smtClean="0"/>
              <a:t>Solidifiers</a:t>
            </a:r>
            <a:endParaRPr lang="en-US" sz="1050" i="1" dirty="0"/>
          </a:p>
        </p:txBody>
      </p:sp>
      <p:sp>
        <p:nvSpPr>
          <p:cNvPr id="29" name="Flowchart: Data 28"/>
          <p:cNvSpPr/>
          <p:nvPr/>
        </p:nvSpPr>
        <p:spPr>
          <a:xfrm>
            <a:off x="6934200" y="5105400"/>
            <a:ext cx="1600200" cy="533400"/>
          </a:xfrm>
          <a:prstGeom prst="flowChartInputOutp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50" i="1" dirty="0" smtClean="0"/>
              <a:t>Surface Washing Agents</a:t>
            </a:r>
            <a:endParaRPr lang="en-US" sz="1050" i="1" dirty="0"/>
          </a:p>
        </p:txBody>
      </p:sp>
      <p:sp>
        <p:nvSpPr>
          <p:cNvPr id="30" name="Flowchart: Data 29"/>
          <p:cNvSpPr/>
          <p:nvPr/>
        </p:nvSpPr>
        <p:spPr>
          <a:xfrm>
            <a:off x="1371600" y="5791200"/>
            <a:ext cx="1981200" cy="533400"/>
          </a:xfrm>
          <a:prstGeom prst="flowChartInputOutp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50" i="1" dirty="0" smtClean="0"/>
              <a:t>Nutrient Enrichment (</a:t>
            </a:r>
            <a:r>
              <a:rPr lang="en-US" sz="1050" i="1" dirty="0" err="1" smtClean="0"/>
              <a:t>Biostimulation</a:t>
            </a:r>
            <a:r>
              <a:rPr lang="en-US" sz="1050" i="1" dirty="0" smtClean="0"/>
              <a:t>)</a:t>
            </a:r>
            <a:endParaRPr lang="en-US" sz="1050" i="1" dirty="0"/>
          </a:p>
        </p:txBody>
      </p:sp>
      <p:sp>
        <p:nvSpPr>
          <p:cNvPr id="31" name="Flowchart: Data 30"/>
          <p:cNvSpPr/>
          <p:nvPr/>
        </p:nvSpPr>
        <p:spPr>
          <a:xfrm>
            <a:off x="3505200" y="5848150"/>
            <a:ext cx="2362200" cy="533400"/>
          </a:xfrm>
          <a:prstGeom prst="flowChartInputOutp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50" i="1" dirty="0" smtClean="0"/>
              <a:t>Natural Microbe Seeding (</a:t>
            </a:r>
            <a:r>
              <a:rPr lang="en-US" sz="1050" i="1" dirty="0" err="1" smtClean="0"/>
              <a:t>Bioaugmentation</a:t>
            </a:r>
            <a:r>
              <a:rPr lang="en-US" sz="1050" i="1" dirty="0" smtClean="0"/>
              <a:t>)</a:t>
            </a:r>
            <a:endParaRPr lang="en-US" sz="1050" i="1" dirty="0"/>
          </a:p>
        </p:txBody>
      </p:sp>
      <p:sp>
        <p:nvSpPr>
          <p:cNvPr id="32" name="Flowchart: Data 31"/>
          <p:cNvSpPr/>
          <p:nvPr/>
        </p:nvSpPr>
        <p:spPr>
          <a:xfrm>
            <a:off x="6248400" y="5858575"/>
            <a:ext cx="1752600" cy="533400"/>
          </a:xfrm>
          <a:prstGeom prst="flowChartInputOutp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50" i="1" dirty="0" smtClean="0"/>
              <a:t>In-situ Burning</a:t>
            </a:r>
            <a:endParaRPr lang="en-US" sz="1050" i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72513"/>
            <a:ext cx="8001000" cy="765687"/>
          </a:xfrm>
        </p:spPr>
        <p:txBody>
          <a:bodyPr>
            <a:normAutofit/>
          </a:bodyPr>
          <a:lstStyle/>
          <a:p>
            <a:pPr algn="just"/>
            <a:r>
              <a:rPr lang="en-US" sz="2700" dirty="0" smtClean="0"/>
              <a:t>Framework For Management of Oil Spill in Nigeria </a:t>
            </a:r>
            <a:endParaRPr lang="en-US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838200"/>
            <a:ext cx="7848600" cy="5792001"/>
          </a:xfrm>
        </p:spPr>
        <p:txBody>
          <a:bodyPr>
            <a:noAutofit/>
          </a:bodyPr>
          <a:lstStyle/>
          <a:p>
            <a:pPr marL="365125" indent="-365125" algn="just">
              <a:buClrTx/>
              <a:buFontTx/>
              <a:buChar char="–"/>
            </a:pPr>
            <a:r>
              <a:rPr lang="en-US" sz="2200" b="1" dirty="0" smtClean="0"/>
              <a:t>Institutional Framework</a:t>
            </a:r>
            <a:r>
              <a:rPr lang="en-US" sz="2200" dirty="0" smtClean="0"/>
              <a:t>:</a:t>
            </a:r>
          </a:p>
          <a:p>
            <a:pPr marL="365125" indent="-365125" algn="just">
              <a:buClrTx/>
              <a:buNone/>
            </a:pPr>
            <a:endParaRPr lang="en-US" sz="800" dirty="0" smtClean="0"/>
          </a:p>
          <a:p>
            <a:pPr marL="682625" indent="-336550" algn="just">
              <a:buClrTx/>
              <a:buFont typeface="Wingdings" pitchFamily="2" charset="2"/>
              <a:buChar char="§"/>
            </a:pPr>
            <a:r>
              <a:rPr lang="en-US" sz="2200" dirty="0" smtClean="0"/>
              <a:t>Department of Petroleum Resources;</a:t>
            </a:r>
          </a:p>
          <a:p>
            <a:pPr marL="682625" indent="-336550" algn="just">
              <a:buClrTx/>
              <a:buFont typeface="Wingdings" pitchFamily="2" charset="2"/>
              <a:buChar char="§"/>
            </a:pPr>
            <a:endParaRPr lang="en-US" sz="300" dirty="0" smtClean="0"/>
          </a:p>
          <a:p>
            <a:pPr marL="682625" indent="-336550" algn="just">
              <a:buClrTx/>
              <a:buFont typeface="Wingdings" pitchFamily="2" charset="2"/>
              <a:buChar char="§"/>
            </a:pPr>
            <a:r>
              <a:rPr lang="en-US" sz="2200" dirty="0" smtClean="0"/>
              <a:t>National Oil Spill Detection and Response Agency;</a:t>
            </a:r>
          </a:p>
          <a:p>
            <a:pPr marL="682625" indent="-336550" algn="just">
              <a:buClrTx/>
              <a:buFont typeface="Wingdings" pitchFamily="2" charset="2"/>
              <a:buChar char="§"/>
            </a:pPr>
            <a:endParaRPr lang="en-US" sz="300" dirty="0" smtClean="0"/>
          </a:p>
          <a:p>
            <a:pPr marL="682625" indent="-336550" algn="just">
              <a:buClrTx/>
              <a:buFont typeface="Wingdings" pitchFamily="2" charset="2"/>
              <a:buChar char="§"/>
            </a:pPr>
            <a:r>
              <a:rPr lang="en-US" sz="2200" dirty="0" smtClean="0"/>
              <a:t>National Emergency Management Authority.</a:t>
            </a:r>
          </a:p>
          <a:p>
            <a:pPr marL="365125" indent="-365125" algn="just">
              <a:buClrTx/>
              <a:buFontTx/>
              <a:buChar char="–"/>
            </a:pPr>
            <a:endParaRPr lang="en-US" sz="2200" dirty="0" smtClean="0"/>
          </a:p>
          <a:p>
            <a:pPr marL="365125" indent="-365125" algn="just">
              <a:buClrTx/>
              <a:buFontTx/>
              <a:buChar char="–"/>
            </a:pPr>
            <a:r>
              <a:rPr lang="en-US" sz="2200" b="1" dirty="0" smtClean="0"/>
              <a:t>Legal Framework</a:t>
            </a:r>
            <a:r>
              <a:rPr lang="en-US" sz="2200" dirty="0" smtClean="0"/>
              <a:t>:</a:t>
            </a:r>
          </a:p>
          <a:p>
            <a:pPr marL="365125" indent="-365125" algn="just">
              <a:buClrTx/>
              <a:buNone/>
            </a:pPr>
            <a:endParaRPr lang="en-US" sz="300" dirty="0" smtClean="0"/>
          </a:p>
          <a:p>
            <a:pPr marL="682625" indent="-336550" algn="just">
              <a:buClrTx/>
              <a:buFont typeface="Wingdings" pitchFamily="2" charset="2"/>
              <a:buChar char="§"/>
            </a:pPr>
            <a:r>
              <a:rPr lang="en-US" sz="2200" dirty="0" smtClean="0"/>
              <a:t>Environmental Guidelines and Standards for the Petroleum Industry in Nigeria (EGASPIN);</a:t>
            </a:r>
          </a:p>
          <a:p>
            <a:pPr marL="682625" indent="-336550" algn="just">
              <a:buClrTx/>
              <a:buFont typeface="Wingdings" pitchFamily="2" charset="2"/>
              <a:buChar char="§"/>
            </a:pPr>
            <a:endParaRPr lang="en-US" sz="300" dirty="0" smtClean="0"/>
          </a:p>
          <a:p>
            <a:pPr marL="682625" indent="-336550" algn="just">
              <a:buClrTx/>
              <a:buFont typeface="Wingdings" pitchFamily="2" charset="2"/>
              <a:buChar char="§"/>
            </a:pPr>
            <a:r>
              <a:rPr lang="en-US" sz="2200" dirty="0" smtClean="0"/>
              <a:t>National Oil Spill Contingency Plan. (this is in compliance with International Convention on Oil Pollution Preparedness, Response </a:t>
            </a:r>
            <a:r>
              <a:rPr lang="en-US" sz="2200" smtClean="0"/>
              <a:t>Co-operation - </a:t>
            </a:r>
            <a:r>
              <a:rPr lang="en-US" sz="2000" smtClean="0"/>
              <a:t>OPRC </a:t>
            </a:r>
            <a:r>
              <a:rPr lang="en-US" sz="2000" dirty="0" smtClean="0"/>
              <a:t>90, of which Nigeria  is a signatory.</a:t>
            </a:r>
          </a:p>
          <a:p>
            <a:pPr marL="365125" indent="-365125" algn="just">
              <a:buClrTx/>
              <a:buFontTx/>
              <a:buChar char="–"/>
            </a:pPr>
            <a:endParaRPr lang="en-US" sz="1600" dirty="0" smtClean="0"/>
          </a:p>
          <a:p>
            <a:pPr marL="365125" indent="-365125" algn="just">
              <a:buClrTx/>
              <a:buFontTx/>
              <a:buChar char="–"/>
            </a:pPr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6529B-D1DB-4F41-96DE-C6D0E52ECA51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72513"/>
            <a:ext cx="8001000" cy="765687"/>
          </a:xfrm>
        </p:spPr>
        <p:txBody>
          <a:bodyPr>
            <a:normAutofit/>
          </a:bodyPr>
          <a:lstStyle/>
          <a:p>
            <a:pPr algn="just"/>
            <a:r>
              <a:rPr lang="en-US" sz="3200" dirty="0" smtClean="0"/>
              <a:t>Data Development Process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838200"/>
            <a:ext cx="7848600" cy="5867400"/>
          </a:xfrm>
        </p:spPr>
        <p:txBody>
          <a:bodyPr>
            <a:noAutofit/>
          </a:bodyPr>
          <a:lstStyle/>
          <a:p>
            <a:pPr marL="365125" indent="-365125" algn="just">
              <a:buClrTx/>
              <a:buFontTx/>
              <a:buChar char="–"/>
            </a:pPr>
            <a:r>
              <a:rPr lang="en-US" sz="2200" dirty="0" smtClean="0"/>
              <a:t>EGASPIN mandated development of:</a:t>
            </a:r>
          </a:p>
          <a:p>
            <a:pPr marL="365125" indent="-365125" algn="just">
              <a:buClrTx/>
              <a:buNone/>
            </a:pPr>
            <a:endParaRPr lang="en-US" sz="800" dirty="0" smtClean="0"/>
          </a:p>
          <a:p>
            <a:pPr marL="798513" indent="-452438" algn="just">
              <a:buClrTx/>
              <a:buAutoNum type="romanLcParenBoth"/>
            </a:pPr>
            <a:r>
              <a:rPr lang="en-US" sz="2150" dirty="0" smtClean="0"/>
              <a:t>Environmental Evaluation (post-impact) Report (EER);</a:t>
            </a:r>
          </a:p>
          <a:p>
            <a:pPr marL="798513" indent="-452438" algn="just">
              <a:buClrTx/>
              <a:buAutoNum type="romanLcParenBoth"/>
            </a:pPr>
            <a:r>
              <a:rPr lang="en-US" sz="2150" dirty="0" smtClean="0"/>
              <a:t>Environmental Impact Assessment Report (EIA);</a:t>
            </a:r>
          </a:p>
          <a:p>
            <a:pPr marL="798513" indent="-452438" algn="just">
              <a:buClrTx/>
              <a:buAutoNum type="romanLcParenBoth"/>
            </a:pPr>
            <a:r>
              <a:rPr lang="en-US" sz="2150" dirty="0" smtClean="0"/>
              <a:t>Abandonment Plan (to include how area impacted will be reclaimed/stabilized after operations);</a:t>
            </a:r>
          </a:p>
          <a:p>
            <a:pPr marL="798513" indent="-452438" algn="just">
              <a:buClrTx/>
              <a:buAutoNum type="romanLcParenBoth"/>
            </a:pPr>
            <a:r>
              <a:rPr lang="en-US" sz="2150" dirty="0" smtClean="0"/>
              <a:t>Baseline Description of the Existing Environment and Resources Used (land, water, flora &amp; fauna, socio-economics, air quality, water use, waste management noise assessment);</a:t>
            </a:r>
          </a:p>
          <a:p>
            <a:pPr marL="798513" indent="-452438" algn="just">
              <a:buClrTx/>
              <a:buAutoNum type="romanLcParenBoth"/>
            </a:pPr>
            <a:r>
              <a:rPr lang="en-US" sz="2150" dirty="0" smtClean="0"/>
              <a:t>Risk Reduction Plan (Hazard and Risk Assessment);</a:t>
            </a:r>
          </a:p>
          <a:p>
            <a:pPr marL="798513" indent="-452438" algn="just">
              <a:buClrTx/>
              <a:buAutoNum type="romanLcParenBoth"/>
            </a:pPr>
            <a:r>
              <a:rPr lang="en-US" sz="2150" dirty="0" smtClean="0"/>
              <a:t>Spill Prevention and Counter Measures Plan (Contingency Plans);</a:t>
            </a:r>
          </a:p>
          <a:p>
            <a:pPr marL="798513" indent="-452438" algn="just">
              <a:buClrTx/>
              <a:buAutoNum type="romanLcParenBoth"/>
            </a:pPr>
            <a:r>
              <a:rPr lang="en-US" sz="2150" dirty="0" smtClean="0"/>
              <a:t>Environmental Management Plan (EMP);</a:t>
            </a:r>
          </a:p>
          <a:p>
            <a:pPr marL="798513" indent="-452438" algn="just">
              <a:buClrTx/>
              <a:buAutoNum type="romanLcParenBoth"/>
            </a:pPr>
            <a:r>
              <a:rPr lang="en-US" sz="2150" dirty="0" smtClean="0"/>
              <a:t>Post Environmental Impact Assessment (EIA) Monitoring.</a:t>
            </a:r>
          </a:p>
          <a:p>
            <a:pPr marL="514350" indent="-514350" algn="just">
              <a:buClrTx/>
              <a:buAutoNum type="romanLcParenBoth"/>
            </a:pPr>
            <a:endParaRPr lang="en-US" sz="2200" dirty="0" smtClean="0"/>
          </a:p>
          <a:p>
            <a:pPr marL="365125" indent="-365125" algn="just">
              <a:buClrTx/>
              <a:buNone/>
            </a:pPr>
            <a:endParaRPr lang="en-US" sz="2200" dirty="0" smtClean="0"/>
          </a:p>
          <a:p>
            <a:pPr marL="365125" indent="-365125" algn="just">
              <a:buClrTx/>
              <a:buFontTx/>
              <a:buChar char="–"/>
            </a:pPr>
            <a:endParaRPr lang="en-US" sz="2200" dirty="0" smtClean="0"/>
          </a:p>
          <a:p>
            <a:pPr marL="365125" indent="-365125" algn="just">
              <a:buClrTx/>
              <a:buFontTx/>
              <a:buChar char="–"/>
            </a:pPr>
            <a:endParaRPr lang="en-US" sz="1600" dirty="0" smtClean="0"/>
          </a:p>
          <a:p>
            <a:pPr marL="365125" indent="-365125" algn="just">
              <a:buClrTx/>
              <a:buFontTx/>
              <a:buChar char="–"/>
            </a:pPr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6529B-D1DB-4F41-96DE-C6D0E52ECA51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2513"/>
            <a:ext cx="8077200" cy="765687"/>
          </a:xfrm>
        </p:spPr>
        <p:txBody>
          <a:bodyPr>
            <a:noAutofit/>
          </a:bodyPr>
          <a:lstStyle/>
          <a:p>
            <a:pPr algn="just"/>
            <a:r>
              <a:rPr lang="en-US" sz="2400" dirty="0" smtClean="0"/>
              <a:t>EGASPIN’s Contingency Planning for Prevention, Control and Combating of Oil Spill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990600"/>
            <a:ext cx="7848600" cy="5639601"/>
          </a:xfrm>
        </p:spPr>
        <p:txBody>
          <a:bodyPr>
            <a:noAutofit/>
          </a:bodyPr>
          <a:lstStyle/>
          <a:p>
            <a:pPr marL="365125" indent="-365125" algn="just">
              <a:buClrTx/>
              <a:buFontTx/>
              <a:buChar char="–"/>
            </a:pPr>
            <a:r>
              <a:rPr lang="en-US" sz="2200" dirty="0" smtClean="0"/>
              <a:t>Oil Spill contingency Plan is an </a:t>
            </a:r>
            <a:r>
              <a:rPr lang="en-US" sz="2200" dirty="0" err="1" smtClean="0"/>
              <a:t>organised</a:t>
            </a:r>
            <a:r>
              <a:rPr lang="en-US" sz="2200" dirty="0" smtClean="0"/>
              <a:t> and predetermined course of actions to be pursued in the event of a spill;</a:t>
            </a:r>
          </a:p>
          <a:p>
            <a:pPr marL="365125" indent="-365125" algn="just">
              <a:buClrTx/>
              <a:buFontTx/>
              <a:buChar char="–"/>
            </a:pPr>
            <a:endParaRPr lang="en-US" sz="2200" dirty="0" smtClean="0"/>
          </a:p>
          <a:p>
            <a:pPr marL="365125" indent="-365125" algn="just">
              <a:buClrTx/>
              <a:buFontTx/>
              <a:buChar char="–"/>
            </a:pPr>
            <a:r>
              <a:rPr lang="en-US" sz="2200" dirty="0" smtClean="0"/>
              <a:t>Content of the Contingency  Plan</a:t>
            </a:r>
          </a:p>
          <a:p>
            <a:pPr marL="741363" indent="-365125" algn="just">
              <a:buClrTx/>
              <a:buFont typeface="Wingdings" pitchFamily="2" charset="2"/>
              <a:buChar char="§"/>
            </a:pPr>
            <a:r>
              <a:rPr lang="en-US" sz="2200" dirty="0" smtClean="0"/>
              <a:t>Policy on environmental conservation, hazardous substances, chemicals, oil pollution prevention and management;</a:t>
            </a:r>
          </a:p>
          <a:p>
            <a:pPr marL="741363" indent="-365125" algn="just">
              <a:buClrTx/>
              <a:buFont typeface="Wingdings" pitchFamily="2" charset="2"/>
              <a:buChar char="§"/>
            </a:pPr>
            <a:r>
              <a:rPr lang="en-US" sz="2200" dirty="0" smtClean="0"/>
              <a:t>Purpose/objective</a:t>
            </a:r>
          </a:p>
          <a:p>
            <a:pPr marL="1146175" indent="-404813" algn="just">
              <a:buClrTx/>
              <a:buNone/>
            </a:pPr>
            <a:endParaRPr lang="en-US" sz="2200" dirty="0" smtClean="0"/>
          </a:p>
          <a:p>
            <a:pPr marL="1146175" indent="-404813" algn="just">
              <a:buClrTx/>
              <a:buFont typeface="Wingdings" pitchFamily="2" charset="2"/>
              <a:buChar char="q"/>
            </a:pPr>
            <a:r>
              <a:rPr lang="en-US" sz="2200" dirty="0" smtClean="0"/>
              <a:t>Environmental protection</a:t>
            </a:r>
          </a:p>
          <a:p>
            <a:pPr marL="1146175" indent="-404813" algn="just">
              <a:buClrTx/>
              <a:buFont typeface="Wingdings" pitchFamily="2" charset="2"/>
              <a:buChar char="q"/>
            </a:pPr>
            <a:r>
              <a:rPr lang="en-US" sz="2200" dirty="0" smtClean="0"/>
              <a:t>Availability of manpower, equipment, funds;</a:t>
            </a:r>
          </a:p>
          <a:p>
            <a:pPr marL="1146175" indent="-404813" algn="just">
              <a:buClrTx/>
              <a:buFont typeface="Wingdings" pitchFamily="2" charset="2"/>
              <a:buChar char="q"/>
            </a:pPr>
            <a:r>
              <a:rPr lang="en-US" sz="2200" dirty="0" smtClean="0"/>
              <a:t>Good record-keeping is maintained and accurate information concerning spill is disseminated to public and government</a:t>
            </a:r>
          </a:p>
          <a:p>
            <a:pPr marL="365125" indent="-365125" algn="just">
              <a:buClrTx/>
              <a:buNone/>
            </a:pPr>
            <a:endParaRPr lang="en-US" sz="800" dirty="0" smtClean="0"/>
          </a:p>
          <a:p>
            <a:pPr marL="365125" indent="-365125" algn="just">
              <a:buClrTx/>
              <a:buFontTx/>
              <a:buChar char="–"/>
            </a:pPr>
            <a:endParaRPr lang="en-US" sz="1600" dirty="0" smtClean="0"/>
          </a:p>
          <a:p>
            <a:pPr marL="365125" indent="-365125" algn="just">
              <a:buClrTx/>
              <a:buFontTx/>
              <a:buChar char="–"/>
            </a:pPr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6529B-D1DB-4F41-96DE-C6D0E52ECA51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2513"/>
            <a:ext cx="8077200" cy="765687"/>
          </a:xfrm>
        </p:spPr>
        <p:txBody>
          <a:bodyPr>
            <a:noAutofit/>
          </a:bodyPr>
          <a:lstStyle/>
          <a:p>
            <a:pPr algn="just"/>
            <a:r>
              <a:rPr lang="en-US" sz="2400" dirty="0" smtClean="0"/>
              <a:t>EGASPIN’s Contingency Planning for Prevention, Control and Combating of Oil Spill…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066800"/>
            <a:ext cx="7848600" cy="5563401"/>
          </a:xfrm>
        </p:spPr>
        <p:txBody>
          <a:bodyPr>
            <a:noAutofit/>
          </a:bodyPr>
          <a:lstStyle/>
          <a:p>
            <a:pPr marL="741363" indent="-365125" algn="just">
              <a:buClrTx/>
              <a:buFont typeface="Wingdings" pitchFamily="2" charset="2"/>
              <a:buChar char="§"/>
            </a:pPr>
            <a:r>
              <a:rPr lang="en-US" sz="2200" dirty="0" smtClean="0"/>
              <a:t>Description of Facilities and Area of Operations;</a:t>
            </a:r>
          </a:p>
          <a:p>
            <a:pPr marL="741363" indent="-365125" algn="just">
              <a:buClrTx/>
              <a:buFont typeface="Wingdings" pitchFamily="2" charset="2"/>
              <a:buChar char="§"/>
            </a:pPr>
            <a:endParaRPr lang="en-US" sz="1200" dirty="0" smtClean="0"/>
          </a:p>
          <a:p>
            <a:pPr marL="741363" indent="-365125" algn="just">
              <a:buClrTx/>
              <a:buFont typeface="Wingdings" pitchFamily="2" charset="2"/>
              <a:buChar char="§"/>
            </a:pPr>
            <a:r>
              <a:rPr lang="en-US" sz="2200" dirty="0" smtClean="0"/>
              <a:t>Organization and Responsibility (organization chart of response team showing chain of command in the event of spill);</a:t>
            </a:r>
          </a:p>
          <a:p>
            <a:pPr marL="741363" indent="-365125" algn="just">
              <a:buClrTx/>
              <a:buFont typeface="Wingdings" pitchFamily="2" charset="2"/>
              <a:buChar char="§"/>
            </a:pPr>
            <a:endParaRPr lang="en-US" sz="1200" dirty="0" smtClean="0"/>
          </a:p>
          <a:p>
            <a:pPr marL="741363" indent="-365125" algn="just">
              <a:buClrTx/>
              <a:buFont typeface="Wingdings" pitchFamily="2" charset="2"/>
              <a:buChar char="§"/>
            </a:pPr>
            <a:r>
              <a:rPr lang="en-US" sz="2200" dirty="0" smtClean="0"/>
              <a:t>Plan Equipment Content;</a:t>
            </a:r>
          </a:p>
          <a:p>
            <a:pPr marL="741363" indent="-365125" algn="just">
              <a:buClrTx/>
              <a:buFont typeface="Wingdings" pitchFamily="2" charset="2"/>
              <a:buChar char="§"/>
            </a:pPr>
            <a:endParaRPr lang="en-US" sz="1200" dirty="0" smtClean="0"/>
          </a:p>
          <a:p>
            <a:pPr marL="741363" indent="-365125" algn="just">
              <a:buClrTx/>
              <a:buFont typeface="Wingdings" pitchFamily="2" charset="2"/>
              <a:buChar char="§"/>
            </a:pPr>
            <a:r>
              <a:rPr lang="en-US" sz="2200" dirty="0" smtClean="0"/>
              <a:t>Containment Procedures and Clean-Up of Spills;</a:t>
            </a:r>
          </a:p>
          <a:p>
            <a:pPr marL="741363" indent="-365125" algn="just">
              <a:buClrTx/>
              <a:buFont typeface="Wingdings" pitchFamily="2" charset="2"/>
              <a:buChar char="§"/>
            </a:pPr>
            <a:endParaRPr lang="en-US" sz="1200" dirty="0" smtClean="0"/>
          </a:p>
          <a:p>
            <a:pPr marL="741363" indent="-365125" algn="just">
              <a:buClrTx/>
              <a:buFont typeface="Wingdings" pitchFamily="2" charset="2"/>
              <a:buChar char="§"/>
            </a:pPr>
            <a:r>
              <a:rPr lang="en-US" sz="2200" dirty="0" smtClean="0"/>
              <a:t>Details of Contemporary Communication Network System Linking all Facilities;</a:t>
            </a:r>
          </a:p>
          <a:p>
            <a:pPr marL="741363" indent="-365125" algn="just">
              <a:buClrTx/>
              <a:buFont typeface="Wingdings" pitchFamily="2" charset="2"/>
              <a:buChar char="§"/>
            </a:pPr>
            <a:endParaRPr lang="en-US" sz="1200" dirty="0" smtClean="0"/>
          </a:p>
          <a:p>
            <a:pPr marL="741363" indent="-365125" algn="just">
              <a:buClrTx/>
              <a:buFont typeface="Wingdings" pitchFamily="2" charset="2"/>
              <a:buChar char="§"/>
            </a:pPr>
            <a:r>
              <a:rPr lang="en-US" sz="2200" dirty="0" smtClean="0"/>
              <a:t>Disposal Plan for Oil and Debris;</a:t>
            </a:r>
          </a:p>
          <a:p>
            <a:pPr marL="741363" indent="-365125" algn="just">
              <a:buClrTx/>
              <a:buFont typeface="Wingdings" pitchFamily="2" charset="2"/>
              <a:buChar char="§"/>
            </a:pPr>
            <a:endParaRPr lang="en-US" sz="1200" dirty="0" smtClean="0"/>
          </a:p>
          <a:p>
            <a:pPr marL="741363" indent="-365125" algn="just">
              <a:buClrTx/>
              <a:buFont typeface="Wingdings" pitchFamily="2" charset="2"/>
              <a:buChar char="§"/>
            </a:pPr>
            <a:r>
              <a:rPr lang="en-US" sz="2200" dirty="0" smtClean="0"/>
              <a:t>Press Release Procedure.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6529B-D1DB-4F41-96DE-C6D0E52ECA51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2513"/>
            <a:ext cx="8077200" cy="765687"/>
          </a:xfrm>
        </p:spPr>
        <p:txBody>
          <a:bodyPr>
            <a:noAutofit/>
          </a:bodyPr>
          <a:lstStyle/>
          <a:p>
            <a:pPr algn="just"/>
            <a:r>
              <a:rPr lang="en-US" sz="2400" dirty="0" smtClean="0"/>
              <a:t>Remediation and Rehabilitation (EGASPIN)</a:t>
            </a:r>
            <a:r>
              <a:rPr lang="en-US" sz="3200" dirty="0" smtClean="0"/>
              <a:t>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990600"/>
            <a:ext cx="7848600" cy="5639601"/>
          </a:xfrm>
        </p:spPr>
        <p:txBody>
          <a:bodyPr>
            <a:noAutofit/>
          </a:bodyPr>
          <a:lstStyle/>
          <a:p>
            <a:pPr marL="365125" indent="-365125" algn="just">
              <a:buClrTx/>
              <a:buFontTx/>
              <a:buChar char="–"/>
            </a:pPr>
            <a:r>
              <a:rPr lang="en-US" sz="2200" dirty="0" smtClean="0"/>
              <a:t>Polluter Pays Principle (responsibility of spiller to restore to as much as possible the original state of impacted environment);</a:t>
            </a:r>
          </a:p>
          <a:p>
            <a:pPr marL="365125" indent="-365125" algn="just">
              <a:buClrTx/>
              <a:buFontTx/>
              <a:buChar char="–"/>
            </a:pPr>
            <a:endParaRPr lang="en-US" sz="2200" dirty="0" smtClean="0"/>
          </a:p>
          <a:p>
            <a:pPr marL="365125" indent="-365125" algn="just">
              <a:buClrTx/>
              <a:buFontTx/>
              <a:buChar char="–"/>
            </a:pPr>
            <a:r>
              <a:rPr lang="en-US" sz="2200" dirty="0" smtClean="0"/>
              <a:t>Restorative process to adequately evaluate the biological sensitivities of impacted environment; (post spill impact assessment study);</a:t>
            </a:r>
          </a:p>
          <a:p>
            <a:pPr marL="365125" indent="-365125" algn="just">
              <a:buClrTx/>
              <a:buFontTx/>
              <a:buChar char="–"/>
            </a:pPr>
            <a:endParaRPr lang="en-US" sz="2200" dirty="0" smtClean="0"/>
          </a:p>
          <a:p>
            <a:pPr marL="365125" indent="-365125" algn="just">
              <a:buClrTx/>
              <a:buFontTx/>
              <a:buChar char="–"/>
            </a:pPr>
            <a:r>
              <a:rPr lang="en-US" sz="2200" dirty="0" err="1" smtClean="0"/>
              <a:t>Operater</a:t>
            </a:r>
            <a:r>
              <a:rPr lang="en-US" sz="2200" dirty="0" smtClean="0"/>
              <a:t>/owner responsible for a spill to monitor impacted environment along side the restorative activities;</a:t>
            </a:r>
          </a:p>
          <a:p>
            <a:pPr marL="365125" indent="-365125" algn="just">
              <a:buClrTx/>
              <a:buFontTx/>
              <a:buChar char="–"/>
            </a:pPr>
            <a:endParaRPr lang="en-US" sz="2200" dirty="0" smtClean="0"/>
          </a:p>
          <a:p>
            <a:pPr marL="365125" indent="-365125" algn="just">
              <a:buClrTx/>
              <a:buFontTx/>
              <a:buChar char="–"/>
            </a:pPr>
            <a:r>
              <a:rPr lang="en-US" sz="2200" dirty="0" smtClean="0"/>
              <a:t>Use of Oil Spill Chemicals to be </a:t>
            </a:r>
            <a:r>
              <a:rPr lang="en-US" sz="2200" dirty="0" err="1" smtClean="0"/>
              <a:t>authorised</a:t>
            </a:r>
            <a:r>
              <a:rPr lang="en-US" sz="2200" dirty="0" smtClean="0"/>
              <a:t> by DPR (effectiveness, toxicity and biodegradability);</a:t>
            </a:r>
          </a:p>
          <a:p>
            <a:pPr marL="365125" indent="-365125" algn="just">
              <a:buClrTx/>
              <a:buFontTx/>
              <a:buChar char="–"/>
            </a:pPr>
            <a:endParaRPr lang="en-US" sz="2200" dirty="0" smtClean="0"/>
          </a:p>
          <a:p>
            <a:pPr marL="365125" indent="-365125" algn="just">
              <a:buClrTx/>
              <a:buFontTx/>
              <a:buChar char="–"/>
            </a:pPr>
            <a:endParaRPr lang="en-US" sz="2200" dirty="0" smtClean="0"/>
          </a:p>
          <a:p>
            <a:pPr marL="365125" indent="-365125" algn="just">
              <a:buClrTx/>
              <a:buFontTx/>
              <a:buChar char="–"/>
            </a:pPr>
            <a:endParaRPr lang="en-US" sz="2200" dirty="0" smtClean="0"/>
          </a:p>
          <a:p>
            <a:pPr marL="365125" indent="-365125" algn="just">
              <a:buClrTx/>
              <a:buFontTx/>
              <a:buChar char="–"/>
            </a:pPr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6529B-D1DB-4F41-96DE-C6D0E52ECA51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2513"/>
            <a:ext cx="8077200" cy="765687"/>
          </a:xfrm>
        </p:spPr>
        <p:txBody>
          <a:bodyPr>
            <a:noAutofit/>
          </a:bodyPr>
          <a:lstStyle/>
          <a:p>
            <a:pPr algn="just"/>
            <a:r>
              <a:rPr lang="en-US" sz="2400" dirty="0" smtClean="0"/>
              <a:t>Remediation and Rehabilitation (EGASPIN)…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990600"/>
            <a:ext cx="7848600" cy="5639601"/>
          </a:xfrm>
        </p:spPr>
        <p:txBody>
          <a:bodyPr>
            <a:noAutofit/>
          </a:bodyPr>
          <a:lstStyle/>
          <a:p>
            <a:pPr marL="365125" indent="-365125" algn="just">
              <a:buClrTx/>
              <a:buFontTx/>
              <a:buChar char="–"/>
            </a:pPr>
            <a:r>
              <a:rPr lang="en-US" sz="2200" dirty="0" smtClean="0"/>
              <a:t>Application for Authorization to use chemicals to show the following:</a:t>
            </a:r>
          </a:p>
          <a:p>
            <a:pPr marL="365125" indent="-365125" algn="just">
              <a:buClrTx/>
              <a:buNone/>
            </a:pPr>
            <a:endParaRPr lang="en-US" sz="2200" dirty="0" smtClean="0"/>
          </a:p>
          <a:p>
            <a:pPr marL="741363" indent="-365125" algn="just">
              <a:buClrTx/>
              <a:buFont typeface="Wingdings" pitchFamily="2" charset="2"/>
              <a:buChar char="§"/>
            </a:pPr>
            <a:r>
              <a:rPr lang="en-US" sz="2200" dirty="0" smtClean="0"/>
              <a:t>Spill Data;</a:t>
            </a:r>
          </a:p>
          <a:p>
            <a:pPr marL="741363" indent="-365125" algn="just">
              <a:buClrTx/>
              <a:buNone/>
            </a:pPr>
            <a:endParaRPr lang="en-US" sz="800" dirty="0" smtClean="0"/>
          </a:p>
          <a:p>
            <a:pPr marL="741363" indent="-365125" algn="just">
              <a:buClrTx/>
              <a:buFont typeface="Wingdings" pitchFamily="2" charset="2"/>
              <a:buChar char="§"/>
            </a:pPr>
            <a:r>
              <a:rPr lang="en-US" sz="2200" dirty="0" smtClean="0"/>
              <a:t>Characteristics of Spill Oil;</a:t>
            </a:r>
          </a:p>
          <a:p>
            <a:pPr marL="741363" indent="-365125" algn="just">
              <a:buClrTx/>
              <a:buNone/>
            </a:pPr>
            <a:endParaRPr lang="en-US" sz="800" dirty="0" smtClean="0"/>
          </a:p>
          <a:p>
            <a:pPr marL="741363" indent="-365125" algn="just">
              <a:buClrTx/>
              <a:buFont typeface="Wingdings" pitchFamily="2" charset="2"/>
              <a:buChar char="§"/>
            </a:pPr>
            <a:r>
              <a:rPr lang="en-US" sz="2200" dirty="0" smtClean="0"/>
              <a:t>Weather and water condition forecast;</a:t>
            </a:r>
          </a:p>
          <a:p>
            <a:pPr marL="741363" indent="-365125" algn="just">
              <a:buClrTx/>
              <a:buNone/>
            </a:pPr>
            <a:endParaRPr lang="en-US" sz="800" dirty="0" smtClean="0"/>
          </a:p>
          <a:p>
            <a:pPr marL="741363" indent="-365125" algn="just">
              <a:buClrTx/>
              <a:buFont typeface="Wingdings" pitchFamily="2" charset="2"/>
              <a:buChar char="§"/>
            </a:pPr>
            <a:r>
              <a:rPr lang="en-US" sz="2200" dirty="0" smtClean="0"/>
              <a:t>Oil trajectory information;</a:t>
            </a:r>
          </a:p>
          <a:p>
            <a:pPr marL="741363" indent="-365125" algn="just">
              <a:buClrTx/>
              <a:buNone/>
            </a:pPr>
            <a:endParaRPr lang="en-US" sz="800" dirty="0" smtClean="0"/>
          </a:p>
          <a:p>
            <a:pPr marL="741363" indent="-365125" algn="just">
              <a:buClrTx/>
              <a:buFont typeface="Wingdings" pitchFamily="2" charset="2"/>
              <a:buChar char="§"/>
            </a:pPr>
            <a:r>
              <a:rPr lang="en-US" sz="2200" dirty="0" smtClean="0"/>
              <a:t>Information about available dispersant and dispersing equipment;</a:t>
            </a:r>
          </a:p>
          <a:p>
            <a:pPr marL="741363" indent="-365125" algn="just">
              <a:buClrTx/>
              <a:buNone/>
            </a:pPr>
            <a:endParaRPr lang="en-US" sz="800" dirty="0" smtClean="0"/>
          </a:p>
          <a:p>
            <a:pPr marL="741363" indent="-365125" algn="just">
              <a:buClrTx/>
              <a:buFont typeface="Wingdings" pitchFamily="2" charset="2"/>
              <a:buChar char="§"/>
            </a:pPr>
            <a:r>
              <a:rPr lang="en-US" sz="2200" dirty="0" smtClean="0"/>
              <a:t>Shoreline containment and clean-up options;</a:t>
            </a:r>
          </a:p>
          <a:p>
            <a:pPr marL="741363" indent="-365125" algn="just">
              <a:buClrTx/>
              <a:buNone/>
            </a:pPr>
            <a:endParaRPr lang="en-US" sz="800" dirty="0" smtClean="0"/>
          </a:p>
          <a:p>
            <a:pPr marL="741363" indent="-365125" algn="just">
              <a:buClrTx/>
              <a:buFont typeface="Wingdings" pitchFamily="2" charset="2"/>
              <a:buChar char="§"/>
            </a:pPr>
            <a:r>
              <a:rPr lang="en-US" sz="2200" dirty="0" smtClean="0"/>
              <a:t>Habitats and resources at risk.</a:t>
            </a:r>
          </a:p>
          <a:p>
            <a:pPr marL="365125" indent="-365125" algn="just">
              <a:buClrTx/>
              <a:buNone/>
            </a:pPr>
            <a:endParaRPr lang="en-US" sz="800" dirty="0" smtClean="0"/>
          </a:p>
          <a:p>
            <a:pPr marL="365125" indent="-365125" algn="just">
              <a:buClrTx/>
              <a:buFontTx/>
              <a:buChar char="–"/>
            </a:pPr>
            <a:endParaRPr lang="en-US" sz="1600" dirty="0" smtClean="0"/>
          </a:p>
          <a:p>
            <a:pPr marL="365125" indent="-365125" algn="just">
              <a:buClrTx/>
              <a:buFontTx/>
              <a:buChar char="–"/>
            </a:pPr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6529B-D1DB-4F41-96DE-C6D0E52ECA51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2513"/>
            <a:ext cx="8077200" cy="765687"/>
          </a:xfrm>
        </p:spPr>
        <p:txBody>
          <a:bodyPr>
            <a:noAutofit/>
          </a:bodyPr>
          <a:lstStyle/>
          <a:p>
            <a:pPr algn="just"/>
            <a:r>
              <a:rPr lang="en-US" sz="3200" dirty="0" smtClean="0"/>
              <a:t>Remediation and Rehabilitation…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914400"/>
            <a:ext cx="7848600" cy="5715801"/>
          </a:xfrm>
        </p:spPr>
        <p:txBody>
          <a:bodyPr>
            <a:noAutofit/>
          </a:bodyPr>
          <a:lstStyle/>
          <a:p>
            <a:pPr marL="365125" indent="-365125" algn="just">
              <a:buClrTx/>
              <a:buFontTx/>
              <a:buChar char="–"/>
            </a:pPr>
            <a:r>
              <a:rPr lang="en-US" sz="2200" dirty="0" smtClean="0"/>
              <a:t>Regular training drills and plan revision on annual basis;</a:t>
            </a:r>
          </a:p>
          <a:p>
            <a:pPr marL="365125" indent="-365125" algn="just">
              <a:buClrTx/>
              <a:buFontTx/>
              <a:buChar char="–"/>
            </a:pPr>
            <a:endParaRPr lang="en-US" sz="2200" dirty="0" smtClean="0"/>
          </a:p>
          <a:p>
            <a:pPr marL="365125" indent="-365125" algn="just">
              <a:buClrTx/>
              <a:buFontTx/>
              <a:buChar char="–"/>
            </a:pPr>
            <a:r>
              <a:rPr lang="en-US" sz="2200" dirty="0" smtClean="0"/>
              <a:t>Control of oil spillages that impact underground matters:</a:t>
            </a:r>
          </a:p>
          <a:p>
            <a:pPr marL="365125" indent="-365125" algn="just">
              <a:buClrTx/>
              <a:buNone/>
            </a:pPr>
            <a:endParaRPr lang="en-US" sz="800" dirty="0" smtClean="0"/>
          </a:p>
          <a:p>
            <a:pPr marL="741363" indent="-365125" algn="just">
              <a:buClrTx/>
              <a:buFont typeface="Wingdings" pitchFamily="2" charset="2"/>
              <a:buChar char="§"/>
            </a:pPr>
            <a:r>
              <a:rPr lang="en-US" sz="2200" dirty="0" err="1" smtClean="0"/>
              <a:t>Licencee</a:t>
            </a:r>
            <a:r>
              <a:rPr lang="en-US" sz="2200" dirty="0" smtClean="0"/>
              <a:t>/Operator to inform DPR within 24hrs;</a:t>
            </a:r>
          </a:p>
          <a:p>
            <a:pPr marL="741363" indent="-365125" algn="just">
              <a:buClrTx/>
              <a:buFont typeface="Wingdings" pitchFamily="2" charset="2"/>
              <a:buChar char="§"/>
            </a:pPr>
            <a:endParaRPr lang="en-US" sz="2200" dirty="0" smtClean="0"/>
          </a:p>
          <a:p>
            <a:pPr marL="741363" indent="-365125" algn="just">
              <a:buClrTx/>
              <a:buFont typeface="Wingdings" pitchFamily="2" charset="2"/>
              <a:buChar char="§"/>
            </a:pPr>
            <a:r>
              <a:rPr lang="en-US" sz="2200" dirty="0" err="1" smtClean="0"/>
              <a:t>Licencee</a:t>
            </a:r>
            <a:r>
              <a:rPr lang="en-US" sz="2200" dirty="0" smtClean="0"/>
              <a:t>/Operator to activate Initial Remedial Action (IRA) Plan to prevent contaminant migration;</a:t>
            </a:r>
          </a:p>
          <a:p>
            <a:pPr marL="741363" indent="-365125" algn="just">
              <a:buClrTx/>
              <a:buFont typeface="Wingdings" pitchFamily="2" charset="2"/>
              <a:buChar char="§"/>
            </a:pPr>
            <a:endParaRPr lang="en-US" sz="800" dirty="0" smtClean="0"/>
          </a:p>
          <a:p>
            <a:pPr marL="741363" indent="-365125" algn="just">
              <a:buClrTx/>
              <a:buFont typeface="Wingdings" pitchFamily="2" charset="2"/>
              <a:buChar char="§"/>
            </a:pPr>
            <a:r>
              <a:rPr lang="en-US" sz="2200" dirty="0" err="1" smtClean="0"/>
              <a:t>Licencee</a:t>
            </a:r>
            <a:r>
              <a:rPr lang="en-US" sz="2200" dirty="0" smtClean="0"/>
              <a:t>/Operator to assess on site specific basis the contamination by indentifying the source, plume location migration and possible receptors within one (1) month of occurrence;</a:t>
            </a:r>
          </a:p>
          <a:p>
            <a:pPr marL="741363" indent="-365125" algn="just">
              <a:buClrTx/>
              <a:buFont typeface="Wingdings" pitchFamily="2" charset="2"/>
              <a:buChar char="§"/>
            </a:pPr>
            <a:endParaRPr lang="en-US" sz="800" dirty="0" smtClean="0"/>
          </a:p>
          <a:p>
            <a:pPr marL="741363" indent="-365125" algn="just">
              <a:buClrTx/>
              <a:buFont typeface="Wingdings" pitchFamily="2" charset="2"/>
              <a:buChar char="§"/>
            </a:pPr>
            <a:r>
              <a:rPr lang="en-US" sz="2200" dirty="0" err="1" smtClean="0"/>
              <a:t>Licencee</a:t>
            </a:r>
            <a:r>
              <a:rPr lang="en-US" sz="2200" dirty="0" smtClean="0"/>
              <a:t>/Operator shall institute recovery, treatment, monitoring and rehabilitation programmes.</a:t>
            </a:r>
          </a:p>
          <a:p>
            <a:pPr marL="365125" indent="-365125" algn="just">
              <a:buClrTx/>
              <a:buNone/>
            </a:pPr>
            <a:endParaRPr lang="en-US" sz="800" dirty="0" smtClean="0"/>
          </a:p>
          <a:p>
            <a:pPr marL="365125" indent="-365125" algn="just">
              <a:buClrTx/>
              <a:buFontTx/>
              <a:buChar char="–"/>
            </a:pPr>
            <a:endParaRPr lang="en-US" sz="1600" dirty="0" smtClean="0"/>
          </a:p>
          <a:p>
            <a:pPr marL="365125" indent="-365125" algn="just">
              <a:buClrTx/>
              <a:buFontTx/>
              <a:buChar char="–"/>
            </a:pPr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6529B-D1DB-4F41-96DE-C6D0E52ECA51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2513"/>
            <a:ext cx="8077200" cy="765687"/>
          </a:xfrm>
        </p:spPr>
        <p:txBody>
          <a:bodyPr>
            <a:noAutofit/>
          </a:bodyPr>
          <a:lstStyle/>
          <a:p>
            <a:pPr algn="just"/>
            <a:r>
              <a:rPr lang="en-US" sz="3200" dirty="0" smtClean="0"/>
              <a:t>Mystery Spills (Spills of Unknown Origin)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914400"/>
            <a:ext cx="7772400" cy="5715801"/>
          </a:xfrm>
        </p:spPr>
        <p:txBody>
          <a:bodyPr>
            <a:noAutofit/>
          </a:bodyPr>
          <a:lstStyle/>
          <a:p>
            <a:pPr marL="365125" indent="-365125" algn="just">
              <a:buClrTx/>
              <a:buFontTx/>
              <a:buChar char="–"/>
            </a:pPr>
            <a:endParaRPr lang="en-US" sz="2400" dirty="0" smtClean="0"/>
          </a:p>
          <a:p>
            <a:pPr marL="365125" indent="-365125" algn="just">
              <a:buClrTx/>
              <a:buFontTx/>
              <a:buChar char="–"/>
            </a:pPr>
            <a:r>
              <a:rPr lang="en-US" sz="2400" dirty="0" smtClean="0"/>
              <a:t>Operator is responsible for containment and recovery of any spill  in its operational  area;</a:t>
            </a:r>
          </a:p>
          <a:p>
            <a:pPr marL="365125" indent="-365125" algn="just">
              <a:buClrTx/>
              <a:buFontTx/>
              <a:buChar char="–"/>
            </a:pPr>
            <a:endParaRPr lang="en-US" sz="2400" dirty="0" smtClean="0"/>
          </a:p>
          <a:p>
            <a:pPr marL="365125" indent="-365125" algn="just">
              <a:buClrTx/>
              <a:buFontTx/>
              <a:buChar char="–"/>
            </a:pPr>
            <a:r>
              <a:rPr lang="en-US" sz="2400" dirty="0" smtClean="0"/>
              <a:t>Where Operator has incurred costs in cleaning up a spill proven not to have been caused by it, operator is entitled to reasonable compensation through funds establishment by Government.</a:t>
            </a:r>
          </a:p>
          <a:p>
            <a:pPr marL="365125" indent="-365125" algn="just">
              <a:buClrTx/>
              <a:buFontTx/>
              <a:buChar char="–"/>
            </a:pPr>
            <a:endParaRPr lang="en-US" sz="1600" dirty="0" smtClean="0"/>
          </a:p>
          <a:p>
            <a:pPr marL="365125" indent="-365125" algn="just">
              <a:buClrTx/>
              <a:buFontTx/>
              <a:buChar char="–"/>
            </a:pPr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6529B-D1DB-4F41-96DE-C6D0E52ECA51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2513"/>
            <a:ext cx="8077200" cy="765687"/>
          </a:xfrm>
        </p:spPr>
        <p:txBody>
          <a:bodyPr>
            <a:noAutofit/>
          </a:bodyPr>
          <a:lstStyle/>
          <a:p>
            <a:pPr algn="just"/>
            <a:r>
              <a:rPr lang="en-US" sz="3200" dirty="0" smtClean="0"/>
              <a:t>Plan  Checklist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914400"/>
            <a:ext cx="7772400" cy="5715801"/>
          </a:xfrm>
        </p:spPr>
        <p:txBody>
          <a:bodyPr>
            <a:noAutofit/>
          </a:bodyPr>
          <a:lstStyle/>
          <a:p>
            <a:pPr marL="365125" indent="-365125" algn="just">
              <a:buClrTx/>
              <a:buFontTx/>
              <a:buChar char="–"/>
            </a:pPr>
            <a:endParaRPr lang="en-US" sz="2400" dirty="0" smtClean="0"/>
          </a:p>
          <a:p>
            <a:pPr marL="365125" indent="-365125" algn="just">
              <a:buClrTx/>
              <a:buFontTx/>
              <a:buChar char="–"/>
            </a:pPr>
            <a:r>
              <a:rPr lang="en-US" dirty="0" smtClean="0"/>
              <a:t>See attached.</a:t>
            </a:r>
          </a:p>
          <a:p>
            <a:pPr marL="365125" indent="-365125" algn="just">
              <a:buClrTx/>
              <a:buFontTx/>
              <a:buChar char="–"/>
            </a:pPr>
            <a:endParaRPr lang="en-US" sz="1600" dirty="0" smtClean="0"/>
          </a:p>
          <a:p>
            <a:pPr marL="365125" indent="-365125" algn="just">
              <a:buClrTx/>
              <a:buFontTx/>
              <a:buChar char="–"/>
            </a:pPr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6529B-D1DB-4F41-96DE-C6D0E52ECA51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2513"/>
            <a:ext cx="8077200" cy="765687"/>
          </a:xfrm>
        </p:spPr>
        <p:txBody>
          <a:bodyPr>
            <a:noAutofit/>
          </a:bodyPr>
          <a:lstStyle/>
          <a:p>
            <a:pPr algn="just"/>
            <a:r>
              <a:rPr lang="en-US" sz="3200" dirty="0" smtClean="0"/>
              <a:t>Conclusion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914400"/>
            <a:ext cx="7772400" cy="5715801"/>
          </a:xfrm>
        </p:spPr>
        <p:txBody>
          <a:bodyPr>
            <a:noAutofit/>
          </a:bodyPr>
          <a:lstStyle/>
          <a:p>
            <a:pPr marL="19050" indent="-19050" algn="just">
              <a:buClrTx/>
              <a:buNone/>
            </a:pPr>
            <a:r>
              <a:rPr lang="en-US" sz="2400" dirty="0" smtClean="0"/>
              <a:t>To achieve effectiveness in oil spill response and restoration strategy require cooperation and coordination across many boundaries, both geographic and organizational.  A holistic approach extends beyond traditional lines of authority, jurisdiction and responsibility.</a:t>
            </a:r>
          </a:p>
          <a:p>
            <a:pPr marL="19050" indent="-19050" algn="just">
              <a:buClrTx/>
              <a:buNone/>
            </a:pPr>
            <a:endParaRPr lang="en-US" sz="2400" dirty="0" smtClean="0"/>
          </a:p>
          <a:p>
            <a:pPr marL="19050" indent="-19050" algn="just">
              <a:buClrTx/>
              <a:buNone/>
            </a:pPr>
            <a:r>
              <a:rPr lang="en-US" sz="2400" dirty="0" smtClean="0"/>
              <a:t>Federal and State agencies and other stakeholders, all have to work together towards the common vision with perhaps unprecedented sharing of data, resources and responsibilities.</a:t>
            </a:r>
          </a:p>
          <a:p>
            <a:pPr marL="19050" indent="-19050" algn="just">
              <a:buClrTx/>
              <a:buNone/>
            </a:pPr>
            <a:endParaRPr lang="en-US" sz="2400" dirty="0" smtClean="0"/>
          </a:p>
          <a:p>
            <a:pPr marL="19050" indent="-19050" algn="ctr">
              <a:buClrTx/>
              <a:buNone/>
            </a:pPr>
            <a:r>
              <a:rPr lang="en-US" sz="3600" b="1" i="1" dirty="0" smtClean="0"/>
              <a:t>Thank you…</a:t>
            </a:r>
          </a:p>
          <a:p>
            <a:pPr marL="365125" indent="-365125" algn="just">
              <a:buClrTx/>
              <a:buNone/>
            </a:pPr>
            <a:endParaRPr lang="en-US" sz="1600" dirty="0" smtClean="0"/>
          </a:p>
          <a:p>
            <a:pPr marL="365125" indent="-365125" algn="just">
              <a:buClrTx/>
              <a:buFontTx/>
              <a:buChar char="–"/>
            </a:pPr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6529B-D1DB-4F41-96DE-C6D0E52ECA51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974</TotalTime>
  <Words>2202</Words>
  <Application>Microsoft Office PowerPoint</Application>
  <PresentationFormat>On-screen Show (4:3)</PresentationFormat>
  <Paragraphs>364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Solstice</vt:lpstr>
      <vt:lpstr>Oil Spill: Key Elements Of A Response To Restoration Strategy</vt:lpstr>
      <vt:lpstr>Vision For A Healthy Environment</vt:lpstr>
      <vt:lpstr>Significance of Oil Spill</vt:lpstr>
      <vt:lpstr>Lessons for Nigeria</vt:lpstr>
      <vt:lpstr>Lessons for Nigeria…</vt:lpstr>
      <vt:lpstr>Lessons for Nigeria…</vt:lpstr>
      <vt:lpstr>Causes of Oil Spill</vt:lpstr>
      <vt:lpstr>Essence of A Response and Restoration Strategy </vt:lpstr>
      <vt:lpstr>Understanding the Related Concepts</vt:lpstr>
      <vt:lpstr>Understanding the Related Concepts…</vt:lpstr>
      <vt:lpstr>Key Expertise of Oil Spill Response and Restoration Strategy</vt:lpstr>
      <vt:lpstr>Characteristics of Response Strategy </vt:lpstr>
      <vt:lpstr>Developing A Strategy  </vt:lpstr>
      <vt:lpstr>Windows of Opportunity For Response</vt:lpstr>
      <vt:lpstr>The Tiered Response System</vt:lpstr>
      <vt:lpstr>Response Options </vt:lpstr>
      <vt:lpstr>Framework For Management of Oil Spill in Nigeria </vt:lpstr>
      <vt:lpstr>Data Development Process</vt:lpstr>
      <vt:lpstr>EGASPIN’s Contingency Planning for Prevention, Control and Combating of Oil Spill</vt:lpstr>
      <vt:lpstr>EGASPIN’s Contingency Planning for Prevention, Control and Combating of Oil Spill…</vt:lpstr>
      <vt:lpstr>Remediation and Rehabilitation (EGASPIN) </vt:lpstr>
      <vt:lpstr>Remediation and Rehabilitation (EGASPIN)…</vt:lpstr>
      <vt:lpstr>Remediation and Rehabilitation… </vt:lpstr>
      <vt:lpstr>Mystery Spills (Spills of Unknown Origin) </vt:lpstr>
      <vt:lpstr>Plan  Checklist</vt:lpstr>
      <vt:lpstr>Conclusion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Yetunde</dc:creator>
  <cp:lastModifiedBy>Yetunde</cp:lastModifiedBy>
  <cp:revision>73</cp:revision>
  <dcterms:created xsi:type="dcterms:W3CDTF">2012-04-25T10:36:25Z</dcterms:created>
  <dcterms:modified xsi:type="dcterms:W3CDTF">2012-04-27T11:25:36Z</dcterms:modified>
</cp:coreProperties>
</file>