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  <p:sldId id="268" r:id="rId13"/>
    <p:sldId id="269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D60093"/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72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C9BB-F803-477A-B14A-49C4619F0807}" type="datetimeFigureOut">
              <a:rPr lang="en-US" smtClean="0"/>
              <a:t>8/24/2015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9743E-AAEB-4C38-97F4-3B6B37408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9743E-AAEB-4C38-97F4-3B6B37408E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5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D05DC-8090-434D-9D13-C8E4E5BC9589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4280-44F8-4071-AAA0-4566B58D5C42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69240-061B-41DA-8EE3-0A7089E27394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10964-0D10-4F24-B2A1-83AB6E8FDC24}" type="datetime1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069E2-1A0B-4962-9B70-E78BFE118BFE}" type="datetime1">
              <a:rPr lang="en-US" smtClean="0"/>
              <a:t>8/24/2015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6D9A-D2DF-4D88-8FA6-C66A47945D9A}" type="datetime1">
              <a:rPr lang="en-US" smtClean="0"/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4D01-F25E-4463-9753-8779A84C4583}" type="datetime1">
              <a:rPr lang="en-US" smtClean="0"/>
              <a:t>8/24/2015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5A99-36DA-4C27-8CC4-AE6704D8595C}" type="datetime1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0078-00C1-4424-BD7E-69E675DE91B7}" type="datetime1">
              <a:rPr lang="en-US" smtClean="0"/>
              <a:t>8/24/2015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B0F-8EA6-4CEB-9BAF-CDDBEEAD17D5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C842B-14FA-4953-B52B-AA714D86E27D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BF5ABEF-A7B4-44B4-921B-D3EA16D1A691}" type="datetime1">
              <a:rPr lang="en-US" smtClean="0"/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C895365-8949-4836-AB8B-E721CE75249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ng/url?sa=i&amp;rct=j&amp;q=&amp;esrc=s&amp;source=images&amp;cd=&amp;cad=rja&amp;uact=8&amp;ved=&amp;url=http://boostyouto.biz/ebay-export/seller-tips/577/&amp;ei=Ia_VVdvnPIWwa57PmtAF&amp;bvm=bv.99804247,d.d24&amp;psig=AFQjCNGAAJS65RKO5Ma9j7VeAMwAwLfcAw&amp;ust=144015581474322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371600"/>
            <a:ext cx="6934200" cy="1828800"/>
          </a:xfrm>
        </p:spPr>
        <p:txBody>
          <a:bodyPr/>
          <a:lstStyle/>
          <a:p>
            <a:pPr algn="ctr"/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The future of legal education in nigeria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/>
            </a:r>
            <a:b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</a:b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/>
            </a:r>
            <a:b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</a:b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being text of presentation made on 25</a:t>
            </a:r>
            <a:r>
              <a:rPr lang="en-US" sz="1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th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 august, 2015 </a:t>
            </a:r>
            <a:b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</a:b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at the annual general conference of the </a:t>
            </a:r>
            <a:b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</a:b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Nigerian bar association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810000"/>
            <a:ext cx="7162800" cy="25146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 Olanrewaju .A. Fagbohun </a:t>
            </a:r>
            <a:r>
              <a:rPr lang="en-US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Ph.D</a:t>
            </a:r>
            <a:endParaRPr lang="en-US" sz="1200" dirty="0"/>
          </a:p>
          <a:p>
            <a:pPr algn="ctr">
              <a:spcBef>
                <a:spcPts val="0"/>
              </a:spcBef>
              <a:defRPr/>
            </a:pPr>
            <a:endParaRPr lang="en-US" sz="1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  <a:defRPr/>
            </a:pPr>
            <a:endParaRPr lang="en-US" sz="11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11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chike idigbe distinguished professor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11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law &amp; director of research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Nigerian </a:t>
            </a:r>
            <a:r>
              <a:rPr lang="en-US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Advanced Legal Studies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Lagos Campus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Akoka, Lagos, Nigeria</a:t>
            </a:r>
          </a:p>
          <a:p>
            <a:pPr algn="ctr"/>
            <a:endParaRPr lang="en-US" sz="1000" b="1" dirty="0" smtClean="0">
              <a:solidFill>
                <a:srgbClr val="C00000"/>
              </a:solidFill>
            </a:endParaRPr>
          </a:p>
          <a:p>
            <a:pPr algn="ctr"/>
            <a:endParaRPr lang="en-US" sz="1000" b="1" dirty="0">
              <a:solidFill>
                <a:srgbClr val="C00000"/>
              </a:solidFill>
            </a:endParaRP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fagbohun@elri-ng.org</a:t>
            </a:r>
            <a:endParaRPr lang="en-US" sz="10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100"/>
            <a:ext cx="8305800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Introductory remarks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4419600"/>
          </a:xfrm>
        </p:spPr>
        <p:txBody>
          <a:bodyPr>
            <a:normAutofit fontScale="85000" lnSpcReduction="20000"/>
          </a:bodyPr>
          <a:lstStyle/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Albertus Medium" panose="020E0602030304020304" pitchFamily="34" charset="0"/>
              </a:rPr>
              <a:t>Strident criticisms/call for reform of legal education: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000" b="0" dirty="0" smtClean="0">
                <a:latin typeface="Albertus Medium" panose="020E0602030304020304" pitchFamily="34" charset="0"/>
              </a:rPr>
              <a:t>Leading lights of the profession;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000" b="0" dirty="0" smtClean="0">
                <a:latin typeface="Albertus Medium" panose="020E0602030304020304" pitchFamily="34" charset="0"/>
              </a:rPr>
              <a:t>Judicial officers;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000" b="0" dirty="0" smtClean="0">
                <a:latin typeface="Albertus Medium" panose="020E0602030304020304" pitchFamily="34" charset="0"/>
              </a:rPr>
              <a:t>Consumers/clients;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000" b="0" dirty="0" smtClean="0">
                <a:latin typeface="Albertus Medium" panose="020E0602030304020304" pitchFamily="34" charset="0"/>
              </a:rPr>
              <a:t>Outside constituencies;</a:t>
            </a: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Albertus Medium" panose="020E0602030304020304" pitchFamily="34" charset="0"/>
              </a:rPr>
              <a:t>They all cannot be wrong – there is a “disconnect” and/or “gap”, thus, the </a:t>
            </a:r>
            <a:r>
              <a:rPr lang="en-US" sz="2000" b="0" dirty="0" err="1" smtClean="0">
                <a:latin typeface="Albertus Medium" panose="020E0602030304020304" pitchFamily="34" charset="0"/>
              </a:rPr>
              <a:t>clamour</a:t>
            </a:r>
            <a:r>
              <a:rPr lang="en-US" sz="2000" b="0" dirty="0" smtClean="0">
                <a:latin typeface="Albertus Medium" panose="020E0602030304020304" pitchFamily="34" charset="0"/>
              </a:rPr>
              <a:t> and the </a:t>
            </a:r>
            <a:r>
              <a:rPr lang="en-US" sz="20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drumbeat</a:t>
            </a:r>
            <a:r>
              <a:rPr lang="en-US" sz="2000" b="0" dirty="0" smtClean="0">
                <a:latin typeface="Albertus Medium" panose="020E0602030304020304" pitchFamily="34" charset="0"/>
              </a:rPr>
              <a:t> of change;</a:t>
            </a:r>
            <a:endParaRPr lang="en-US" sz="20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Albertus Medium" panose="020E0602030304020304" pitchFamily="34" charset="0"/>
              </a:rPr>
              <a:t>Drivers of the call for reform:</a:t>
            </a:r>
            <a:endParaRPr lang="en-US" sz="2000" b="0" dirty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000" b="0" dirty="0" smtClean="0">
                <a:latin typeface="Albertus Medium" panose="020E0602030304020304" pitchFamily="34" charset="0"/>
              </a:rPr>
              <a:t>Unease with competence of a number of new wigs;</a:t>
            </a:r>
            <a:endParaRPr lang="en-US" sz="2000" b="0" dirty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000" b="0" dirty="0" smtClean="0">
                <a:latin typeface="Albertus Medium" panose="020E0602030304020304" pitchFamily="34" charset="0"/>
              </a:rPr>
              <a:t>Globalization has internationalized the dynamics of the legal market (</a:t>
            </a:r>
            <a:r>
              <a:rPr lang="en-US" sz="20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meaningful transactions… global production systems</a:t>
            </a:r>
            <a:r>
              <a:rPr lang="en-US" sz="2000" b="0" dirty="0" smtClean="0">
                <a:latin typeface="Albertus Medium" panose="020E0602030304020304" pitchFamily="34" charset="0"/>
              </a:rPr>
              <a:t>);</a:t>
            </a:r>
            <a:endParaRPr lang="en-US" sz="2000" b="0" dirty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000" b="0" dirty="0" smtClean="0">
                <a:latin typeface="Albertus Medium" panose="020E0602030304020304" pitchFamily="34" charset="0"/>
              </a:rPr>
              <a:t>Concern with the disproportion of new wigs vis-à-vis </a:t>
            </a:r>
            <a:r>
              <a:rPr lang="en-US" sz="2000" b="0" dirty="0" err="1" smtClean="0">
                <a:latin typeface="Albertus Medium" panose="020E0602030304020304" pitchFamily="34" charset="0"/>
              </a:rPr>
              <a:t>recognised</a:t>
            </a:r>
            <a:r>
              <a:rPr lang="en-US" sz="2000" b="0" dirty="0" smtClean="0">
                <a:latin typeface="Albertus Medium" panose="020E0602030304020304" pitchFamily="34" charset="0"/>
              </a:rPr>
              <a:t> </a:t>
            </a:r>
            <a:r>
              <a:rPr lang="en-US" sz="2000" b="0" dirty="0" smtClean="0">
                <a:latin typeface="Albertus Medium" panose="020E0602030304020304" pitchFamily="34" charset="0"/>
              </a:rPr>
              <a:t>job opportunities</a:t>
            </a:r>
            <a:r>
              <a:rPr lang="en-US" sz="2000" b="0" dirty="0" smtClean="0">
                <a:latin typeface="Albertus Medium" panose="020E0602030304020304" pitchFamily="34" charset="0"/>
              </a:rPr>
              <a:t>.</a:t>
            </a: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sz="10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Albertus Medium" panose="020E0602030304020304" pitchFamily="34" charset="0"/>
              </a:rPr>
              <a:t>The backlash from new wigs… “</a:t>
            </a:r>
            <a:r>
              <a:rPr lang="en-US" sz="20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what have you done for me lately</a:t>
            </a:r>
            <a:r>
              <a:rPr lang="en-US" sz="2000" b="0" dirty="0" smtClean="0">
                <a:latin typeface="Albertus Medium" panose="020E0602030304020304" pitchFamily="34" charset="0"/>
              </a:rPr>
              <a:t>?”</a:t>
            </a:r>
            <a:endParaRPr lang="en-US" sz="2000" b="0" dirty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sz="2000" b="0" dirty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sz="2000" b="0" dirty="0">
              <a:latin typeface="Albertus Medium" panose="020E06020303040203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10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850"/>
            <a:ext cx="8610600" cy="82335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the Criticisms /call for reform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4267200"/>
          </a:xfrm>
        </p:spPr>
        <p:txBody>
          <a:bodyPr>
            <a:normAutofit fontScale="85000" lnSpcReduction="10000"/>
          </a:bodyPr>
          <a:lstStyle/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800" b="0" dirty="0" smtClean="0">
                <a:latin typeface="Albertus Medium" panose="020E0602030304020304" pitchFamily="34" charset="0"/>
              </a:rPr>
              <a:t>Criticism of the </a:t>
            </a:r>
            <a:r>
              <a:rPr lang="en-US" sz="2800" b="0" dirty="0" err="1" smtClean="0">
                <a:latin typeface="Albertus Medium" panose="020E0602030304020304" pitchFamily="34" charset="0"/>
              </a:rPr>
              <a:t>Langdellian</a:t>
            </a:r>
            <a:r>
              <a:rPr lang="en-US" sz="2800" b="0" dirty="0" smtClean="0">
                <a:latin typeface="Albertus Medium" panose="020E0602030304020304" pitchFamily="34" charset="0"/>
              </a:rPr>
              <a:t> method of Socratic teaching as lacking practical training;</a:t>
            </a: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sz="2800" b="0" dirty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800" b="0" dirty="0" smtClean="0">
                <a:latin typeface="Albertus Medium" panose="020E0602030304020304" pitchFamily="34" charset="0"/>
              </a:rPr>
              <a:t>Not sufficient to equip new wigs to make valuable contributions/meet the demands of a globalized legal market;</a:t>
            </a: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b="0" dirty="0">
              <a:latin typeface="Albertus Medium" panose="020E0602030304020304" pitchFamily="34" charset="0"/>
            </a:endParaRPr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800" b="0" dirty="0" smtClean="0">
                <a:latin typeface="Albertus Medium" panose="020E0602030304020304" pitchFamily="34" charset="0"/>
              </a:rPr>
              <a:t>Its about both </a:t>
            </a:r>
            <a:r>
              <a:rPr lang="en-US" sz="28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pedagogical format</a:t>
            </a:r>
            <a:r>
              <a:rPr lang="en-US" sz="2800" b="0" dirty="0" smtClean="0">
                <a:latin typeface="Albertus Medium" panose="020E0602030304020304" pitchFamily="34" charset="0"/>
              </a:rPr>
              <a:t> and </a:t>
            </a:r>
            <a:r>
              <a:rPr lang="en-US" sz="28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content </a:t>
            </a:r>
            <a:r>
              <a:rPr lang="en-US" sz="2800" b="0" dirty="0" smtClean="0">
                <a:latin typeface="Albertus Medium" panose="020E0602030304020304" pitchFamily="34" charset="0"/>
              </a:rPr>
              <a:t>???</a:t>
            </a:r>
          </a:p>
          <a:p>
            <a:pPr marL="463550" indent="-463550" algn="just">
              <a:buFont typeface="Arial" panose="020B0604020202020204" pitchFamily="34" charset="0"/>
              <a:buChar char="•"/>
            </a:pPr>
            <a:endParaRPr lang="en-US" sz="28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buFont typeface="Wingdings" panose="05000000000000000000" pitchFamily="2" charset="2"/>
              <a:buChar char="Ø"/>
            </a:pPr>
            <a:r>
              <a:rPr lang="en-US" sz="2800" b="0" dirty="0" smtClean="0">
                <a:latin typeface="Albertus Medium" panose="020E0602030304020304" pitchFamily="34" charset="0"/>
              </a:rPr>
              <a:t>My thesis: </a:t>
            </a:r>
            <a:r>
              <a:rPr lang="en-US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beyond reviewing the deficiencies of current pedagogical format and content, there is a need for effective regulation  of the legal education institutions</a:t>
            </a:r>
            <a:r>
              <a:rPr lang="en-US" sz="2800" b="0" dirty="0" smtClean="0">
                <a:latin typeface="Albertus Medium" panose="020E06020303040203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59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100"/>
            <a:ext cx="8305800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Sure… the Landscape has changed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915400" cy="4419600"/>
          </a:xfrm>
        </p:spPr>
        <p:txBody>
          <a:bodyPr>
            <a:noAutofit/>
          </a:bodyPr>
          <a:lstStyle/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Increasing demands by clients for greater efficiency/precision in delivery of legal services;</a:t>
            </a: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5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Increasing influence of technology on legal practice;</a:t>
            </a: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Growth of alternatives to traditional litigation, and changes in court connected dispute resolution processes;</a:t>
            </a: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Substantial unbundling of legal </a:t>
            </a:r>
            <a:r>
              <a:rPr lang="en-US" sz="2400" b="0" dirty="0" smtClean="0">
                <a:latin typeface="Albertus Medium" panose="020E0602030304020304" pitchFamily="34" charset="0"/>
              </a:rPr>
              <a:t>services [</a:t>
            </a:r>
            <a:r>
              <a:rPr lang="en-US" sz="24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Decomposition: Litigation/Transactions</a:t>
            </a:r>
            <a:r>
              <a:rPr lang="en-US" sz="2400" b="0" dirty="0" smtClean="0">
                <a:latin typeface="Albertus Medium" panose="020E0602030304020304" pitchFamily="34" charset="0"/>
              </a:rPr>
              <a:t>];</a:t>
            </a:r>
            <a:endParaRPr lang="en-US" sz="24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Increasing competition from non-lawyers;</a:t>
            </a: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00" b="0" dirty="0" smtClean="0">
              <a:latin typeface="Albertus Medium" panose="020E0602030304020304" pitchFamily="34" charset="0"/>
            </a:endParaRPr>
          </a:p>
          <a:p>
            <a:pPr marL="463550" indent="-4635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Globalizations of the law and legal </a:t>
            </a:r>
            <a:r>
              <a:rPr lang="en-US" sz="2400" b="0" dirty="0" smtClean="0">
                <a:latin typeface="Albertus Medium" panose="020E0602030304020304" pitchFamily="34" charset="0"/>
              </a:rPr>
              <a:t>practice… [complex legal work… greater competition]</a:t>
            </a:r>
            <a:endParaRPr lang="en-US" sz="2400" b="0" dirty="0">
              <a:latin typeface="Albertus Medium" panose="020E06020303040203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72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6028"/>
            <a:ext cx="8305800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knowledge base? What skill set?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5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 rot="20120512">
            <a:off x="161998" y="779629"/>
            <a:ext cx="2545375" cy="9766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Synthetic Knowledge</a:t>
            </a:r>
            <a:endParaRPr lang="en-US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 rot="20120512">
            <a:off x="123854" y="2366503"/>
            <a:ext cx="3366037" cy="97313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ysClr val="windowText" lastClr="000000"/>
                </a:solidFill>
              </a:rPr>
              <a:t>Collaborative skill</a:t>
            </a:r>
          </a:p>
          <a:p>
            <a:pPr algn="ctr"/>
            <a:r>
              <a:rPr lang="en-US" b="1" dirty="0" smtClean="0">
                <a:ln/>
                <a:solidFill>
                  <a:sysClr val="windowText" lastClr="000000"/>
                </a:solidFill>
              </a:rPr>
              <a:t>“provide more-for-less”</a:t>
            </a:r>
            <a:endParaRPr lang="en-US" b="1" dirty="0">
              <a:ln/>
              <a:solidFill>
                <a:sysClr val="windowText" lastClr="00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20120512">
            <a:off x="5688878" y="1288943"/>
            <a:ext cx="3086354" cy="97481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Ethics 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“Integrity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all you got…”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 rot="20120512">
            <a:off x="3227665" y="3496232"/>
            <a:ext cx="2813189" cy="840159"/>
          </a:xfrm>
          <a:prstGeom prst="ellipse">
            <a:avLst/>
          </a:prstGeom>
          <a:ln>
            <a:solidFill>
              <a:srgbClr val="00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Communication Skill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 rot="20120512">
            <a:off x="6474265" y="3578330"/>
            <a:ext cx="2384116" cy="8382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In-depth Specialization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 rot="19791342">
            <a:off x="3710480" y="1801789"/>
            <a:ext cx="1738988" cy="122234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Risk Taking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 rot="20120512">
            <a:off x="1316595" y="3349997"/>
            <a:ext cx="2656503" cy="838200"/>
          </a:xfrm>
          <a:prstGeom prst="ellipse">
            <a:avLst/>
          </a:prstGeom>
        </p:spPr>
        <p:style>
          <a:lnRef idx="2">
            <a:schemeClr val="accent1"/>
          </a:lnRef>
          <a:fillRef idx="1003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ysClr val="windowText" lastClr="000000"/>
                </a:solidFill>
              </a:rPr>
              <a:t>Interactive skill</a:t>
            </a:r>
            <a:endParaRPr lang="en-US" b="1" dirty="0">
              <a:ln/>
              <a:solidFill>
                <a:sysClr val="windowText" lastClr="00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 rot="20120512">
            <a:off x="2347263" y="816831"/>
            <a:ext cx="2384313" cy="8382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thinking &amp; reasoning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 rot="20120512">
            <a:off x="6003831" y="2318417"/>
            <a:ext cx="3086354" cy="108942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Transcend Geographical Boundaries on Best Practices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661099"/>
            <a:ext cx="861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…Innovative, yet, affordable legal services</a:t>
            </a:r>
            <a:endParaRPr lang="en-US" sz="2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bertus Medium" panose="020E06020303040203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 rot="20120512">
            <a:off x="5019141" y="611554"/>
            <a:ext cx="2384313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Confidence &amp; Passion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5972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100"/>
            <a:ext cx="8305800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Accepting the basics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067800" cy="4419600"/>
          </a:xfrm>
        </p:spPr>
        <p:txBody>
          <a:bodyPr>
            <a:normAutofit fontScale="77500" lnSpcReduction="20000"/>
          </a:bodyPr>
          <a:lstStyle/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400" b="0" dirty="0" smtClean="0"/>
              <a:t>No law school can possibly provide a graduate with everything about being a lawyer or surviving legal practice;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400" b="0" dirty="0" smtClean="0"/>
              <a:t>Not a chance</a:t>
            </a:r>
            <a:r>
              <a:rPr lang="en-US" sz="2400" b="0" dirty="0" smtClean="0"/>
              <a:t>!!! </a:t>
            </a:r>
            <a:r>
              <a:rPr lang="en-US" sz="2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en-US" sz="24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sprinboard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/torch with which to find path</a:t>
            </a:r>
            <a:r>
              <a:rPr lang="en-US" sz="2400" b="0" dirty="0" smtClean="0"/>
              <a:t>]</a:t>
            </a:r>
            <a:endParaRPr lang="en-US" sz="2400" b="0" dirty="0" smtClean="0"/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900" b="0" dirty="0"/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400" b="0" dirty="0" smtClean="0"/>
              <a:t>Legal profession is not </a:t>
            </a:r>
            <a:r>
              <a:rPr lang="en-US" sz="2400" b="0" dirty="0" err="1" smtClean="0"/>
              <a:t>necession</a:t>
            </a:r>
            <a:r>
              <a:rPr lang="en-US" sz="2400" b="0" dirty="0" smtClean="0"/>
              <a:t>-proof;</a:t>
            </a:r>
          </a:p>
          <a:p>
            <a:pPr marL="0" indent="0" algn="just"/>
            <a:endParaRPr lang="en-US" sz="1100" b="0" dirty="0" smtClean="0"/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400" b="0" dirty="0" smtClean="0"/>
              <a:t>5,588 </a:t>
            </a:r>
            <a:r>
              <a:rPr lang="en-US" sz="2400" b="0" dirty="0" smtClean="0"/>
              <a:t>(Re-sit and Regular Students) sat for the 2015 Bar Examination, 1,805 failed… 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that’s only half the story</a:t>
            </a:r>
            <a:r>
              <a:rPr lang="en-US" sz="2400" b="0" dirty="0" smtClean="0"/>
              <a:t>;</a:t>
            </a:r>
          </a:p>
          <a:p>
            <a:pPr marL="0" indent="0" algn="just"/>
            <a:endParaRPr lang="en-US" sz="1100" b="0" dirty="0" smtClean="0"/>
          </a:p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400" b="0" dirty="0" smtClean="0"/>
              <a:t>Serious crisis at the Primary and Secondary School levels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400" b="0" dirty="0" smtClean="0"/>
              <a:t>Last SSCE examination, 61% failed English and Mathematics;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400" b="0" dirty="0" smtClean="0"/>
              <a:t>Improvement on previous year when over 70% failed;</a:t>
            </a:r>
          </a:p>
          <a:p>
            <a:pPr marL="450850" indent="0" algn="just"/>
            <a:endParaRPr lang="en-US" sz="2400" b="0" dirty="0" smtClean="0"/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/>
              <a:t>Not a story  to make you excited… product of several complex causes;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/>
              <a:t>Juxtapose with the “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begging culture</a:t>
            </a:r>
            <a:r>
              <a:rPr lang="en-US" sz="2400" b="0" dirty="0" smtClean="0"/>
              <a:t>” and “</a:t>
            </a:r>
            <a:r>
              <a:rPr lang="en-US" sz="2400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abuse of discretion syndrome</a:t>
            </a:r>
            <a:r>
              <a:rPr lang="en-US" sz="2400" b="0" dirty="0" smtClean="0"/>
              <a:t>”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3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996"/>
            <a:ext cx="8458200" cy="609600"/>
          </a:xfrm>
        </p:spPr>
        <p:txBody>
          <a:bodyPr/>
          <a:lstStyle/>
          <a:p>
            <a:pPr algn="ctr"/>
            <a:r>
              <a:rPr 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 Goals of nigeria LEGAL EDUCATION institutions</a:t>
            </a:r>
            <a:endParaRPr lang="en-US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290981"/>
              </p:ext>
            </p:extLst>
          </p:nvPr>
        </p:nvGraphicFramePr>
        <p:xfrm>
          <a:off x="381000" y="491262"/>
          <a:ext cx="8534400" cy="4522698"/>
        </p:xfrm>
        <a:graphic>
          <a:graphicData uri="http://schemas.openxmlformats.org/drawingml/2006/table">
            <a:tbl>
              <a:tblPr/>
              <a:tblGrid>
                <a:gridCol w="4525184"/>
                <a:gridCol w="4009216"/>
              </a:tblGrid>
              <a:tr h="4096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Law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Faculties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Nigerian Law School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9912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Teaching of legal doctrine/analysis</a:t>
                      </a:r>
                      <a:r>
                        <a:rPr lang="en-US" sz="1700" baseline="0" dirty="0" smtClean="0"/>
                        <a:t> capable of providing basis for students to: </a:t>
                      </a:r>
                    </a:p>
                    <a:p>
                      <a:pPr marL="688975" indent="-398463" algn="just">
                        <a:buFont typeface="Symbol" panose="05050102010706020507" pitchFamily="18" charset="2"/>
                        <a:buChar char="-"/>
                      </a:pPr>
                      <a:r>
                        <a:rPr lang="en-US" sz="1500" baseline="0" dirty="0" smtClean="0"/>
                        <a:t>communicate substantive knowledge, </a:t>
                      </a:r>
                    </a:p>
                    <a:p>
                      <a:pPr marL="688975" indent="-398463" algn="just">
                        <a:buFont typeface="Symbol" panose="05050102010706020507" pitchFamily="18" charset="2"/>
                        <a:buChar char="-"/>
                      </a:pPr>
                      <a:r>
                        <a:rPr lang="en-US" sz="1500" baseline="0" dirty="0" smtClean="0"/>
                        <a:t>clarify legal problem into its appropriate niche, and </a:t>
                      </a:r>
                    </a:p>
                    <a:p>
                      <a:pPr marL="688975" indent="-398463" algn="just">
                        <a:buFont typeface="Symbol" panose="05050102010706020507" pitchFamily="18" charset="2"/>
                        <a:buChar char="-"/>
                      </a:pPr>
                      <a:r>
                        <a:rPr lang="en-US" sz="1500" baseline="0" dirty="0" smtClean="0"/>
                        <a:t>know where to find the law (</a:t>
                      </a:r>
                      <a:r>
                        <a:rPr lang="en-US" sz="1500" b="1" i="1" baseline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legal research</a:t>
                      </a:r>
                      <a:r>
                        <a:rPr lang="en-US" sz="1500" baseline="0" dirty="0" smtClean="0"/>
                        <a:t>)</a:t>
                      </a:r>
                      <a:endParaRPr lang="en-US" sz="15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Focus on procedural law; professional skills of communicating with client, negotiations; deepen problem solving skills; interviewing</a:t>
                      </a:r>
                      <a:r>
                        <a:rPr lang="en-US" sz="1700" baseline="0" dirty="0" smtClean="0"/>
                        <a:t>, counseling;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292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Introduce</a:t>
                      </a:r>
                      <a:r>
                        <a:rPr lang="en-US" sz="1700" baseline="0" dirty="0" smtClean="0"/>
                        <a:t> them to the rubric of lawyering, leading to acting with responsibility for clients</a:t>
                      </a:r>
                      <a:r>
                        <a:rPr lang="en-US" sz="1700" b="1" i="1" baseline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???</a:t>
                      </a:r>
                      <a:endParaRPr lang="en-US" sz="17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Deepen the rubric</a:t>
                      </a:r>
                      <a:r>
                        <a:rPr lang="en-US" sz="1700" baseline="0" dirty="0" smtClean="0"/>
                        <a:t> of lawyering;</a:t>
                      </a:r>
                    </a:p>
                    <a:p>
                      <a:pPr marL="623888" indent="-333375" algn="just">
                        <a:buFont typeface="Symbol" panose="05050102010706020507" pitchFamily="18" charset="2"/>
                        <a:buChar char="-"/>
                      </a:pPr>
                      <a:r>
                        <a:rPr lang="en-US" sz="1500" baseline="0" dirty="0" smtClean="0"/>
                        <a:t>The soft skills of efficiency good response time, client-friendly strategies</a:t>
                      </a:r>
                      <a:r>
                        <a:rPr lang="en-US" sz="1500" b="1" i="1" baseline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???</a:t>
                      </a:r>
                      <a:endParaRPr lang="en-US" sz="15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292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Identify</a:t>
                      </a:r>
                      <a:r>
                        <a:rPr lang="en-US" sz="1700" baseline="0" dirty="0" smtClean="0"/>
                        <a:t> values and dispositions  consonant with the fundamental purpose of the legal profession</a:t>
                      </a:r>
                      <a:r>
                        <a:rPr lang="en-US" sz="1700" baseline="0" dirty="0" smtClean="0"/>
                        <a:t>???</a:t>
                      </a:r>
                    </a:p>
                    <a:p>
                      <a:pPr marL="684213" indent="-393700" algn="just">
                        <a:buFont typeface="Symbol" panose="05050102010706020507" pitchFamily="18" charset="2"/>
                        <a:buChar char="-"/>
                      </a:pPr>
                      <a:r>
                        <a:rPr lang="en-US" sz="1600" baseline="0" dirty="0" smtClean="0"/>
                        <a:t>Appearance, conduct </a:t>
                      </a:r>
                      <a:r>
                        <a:rPr lang="en-US" sz="1600" baseline="0" dirty="0" err="1" smtClean="0"/>
                        <a:t>etc</a:t>
                      </a:r>
                      <a:r>
                        <a:rPr lang="en-US" sz="1600" baseline="0" dirty="0" smtClean="0"/>
                        <a:t> ( in and out of court)</a:t>
                      </a:r>
                      <a:endParaRPr lang="en-US" sz="16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Play out those values and dispositions</a:t>
                      </a:r>
                      <a:r>
                        <a:rPr lang="en-US" sz="1700" baseline="0" dirty="0" smtClean="0"/>
                        <a:t> consonant with the fundamental purposes of the legal profession</a:t>
                      </a:r>
                      <a:r>
                        <a:rPr lang="en-US" sz="1700" baseline="0" dirty="0" smtClean="0"/>
                        <a:t>.</a:t>
                      </a:r>
                    </a:p>
                    <a:p>
                      <a:pPr marL="623888" indent="-333375" algn="just">
                        <a:buFont typeface="Symbol" panose="05050102010706020507" pitchFamily="18" charset="2"/>
                        <a:buChar char="-"/>
                      </a:pPr>
                      <a:r>
                        <a:rPr lang="en-US" sz="1700" baseline="0" dirty="0" smtClean="0"/>
                        <a:t>Appearance, Conduct </a:t>
                      </a:r>
                      <a:r>
                        <a:rPr lang="en-US" sz="1700" baseline="0" dirty="0" err="1" smtClean="0"/>
                        <a:t>etc</a:t>
                      </a:r>
                      <a:r>
                        <a:rPr lang="en-US" sz="1700" baseline="0" dirty="0" smtClean="0"/>
                        <a:t> (in and out of court)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07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100"/>
            <a:ext cx="8305800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Framework of delivery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706728"/>
              </p:ext>
            </p:extLst>
          </p:nvPr>
        </p:nvGraphicFramePr>
        <p:xfrm>
          <a:off x="381000" y="762000"/>
          <a:ext cx="8478982" cy="4144488"/>
        </p:xfrm>
        <a:graphic>
          <a:graphicData uri="http://schemas.openxmlformats.org/drawingml/2006/table">
            <a:tbl>
              <a:tblPr/>
              <a:tblGrid>
                <a:gridCol w="4239491"/>
                <a:gridCol w="4239491"/>
              </a:tblGrid>
              <a:tr h="42751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Law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Faculties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Nigerian Law School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48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Lecture and</a:t>
                      </a:r>
                      <a:r>
                        <a:rPr lang="en-US" sz="1700" baseline="0" dirty="0" smtClean="0"/>
                        <a:t> Tutorials. (</a:t>
                      </a:r>
                      <a:r>
                        <a:rPr lang="en-US" sz="1700" b="1" i="1" baseline="0" dirty="0" smtClean="0">
                          <a:solidFill>
                            <a:srgbClr val="C00000"/>
                          </a:solidFill>
                        </a:rPr>
                        <a:t>Integration of theory with experiential learning</a:t>
                      </a:r>
                      <a:r>
                        <a:rPr lang="en-US" sz="1700" baseline="0" dirty="0" smtClean="0"/>
                        <a:t>).</a:t>
                      </a:r>
                      <a:endParaRPr lang="en-US" sz="17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Problem</a:t>
                      </a:r>
                      <a:r>
                        <a:rPr lang="en-US" sz="1700" baseline="0" dirty="0" smtClean="0"/>
                        <a:t> based learning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Reading materials</a:t>
                      </a:r>
                      <a:r>
                        <a:rPr lang="en-US" sz="1700" baseline="0" dirty="0" smtClean="0"/>
                        <a:t> ahead of time.</a:t>
                      </a:r>
                      <a:endParaRPr lang="en-US" sz="17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Case studies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68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Moot court (Student Chambers).</a:t>
                      </a:r>
                      <a:endParaRPr lang="en-US" sz="17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Simulations (Moot Court)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68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Well equipped legal research library.</a:t>
                      </a:r>
                      <a:endParaRPr lang="en-US" sz="17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Well equipped legal research library.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112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Public Lectures (by</a:t>
                      </a:r>
                      <a:r>
                        <a:rPr lang="en-US" sz="1700" baseline="0" dirty="0" smtClean="0"/>
                        <a:t> </a:t>
                      </a:r>
                      <a:r>
                        <a:rPr lang="en-US" sz="1700" baseline="0" dirty="0" err="1" smtClean="0"/>
                        <a:t>Distinguised</a:t>
                      </a:r>
                      <a:r>
                        <a:rPr lang="en-US" sz="1700" baseline="0" dirty="0" smtClean="0"/>
                        <a:t> Practitioners).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Collaborative learning.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12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Student </a:t>
                      </a:r>
                      <a:r>
                        <a:rPr lang="en-US" sz="1700" dirty="0" err="1" smtClean="0"/>
                        <a:t>organised</a:t>
                      </a:r>
                      <a:r>
                        <a:rPr lang="en-US" sz="1700" dirty="0" smtClean="0"/>
                        <a:t> Law Dinners.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Formal Law Dinners.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8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Seminar presentations (more at the postgraduate level).</a:t>
                      </a:r>
                      <a:endParaRPr lang="en-US" sz="17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 smtClean="0"/>
                        <a:t>Work integrated learning through placement or</a:t>
                      </a:r>
                      <a:r>
                        <a:rPr lang="en-US" sz="1700" baseline="0" dirty="0" smtClean="0"/>
                        <a:t> practicum.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639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00"/>
            <a:ext cx="8991600" cy="609600"/>
          </a:xfrm>
        </p:spPr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today’s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narrative…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diminished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4267200"/>
          </a:xfrm>
        </p:spPr>
        <p:txBody>
          <a:bodyPr>
            <a:normAutofit fontScale="92500" lnSpcReduction="10000"/>
          </a:bodyPr>
          <a:lstStyle/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Recruitment – Admission process mismatch: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400" b="0" dirty="0" smtClean="0">
                <a:latin typeface="Albertus Medium" panose="020E0602030304020304" pitchFamily="34" charset="0"/>
              </a:rPr>
              <a:t>Incompetent Lecturers</a:t>
            </a:r>
            <a:r>
              <a:rPr lang="en-US" sz="2400" b="0" dirty="0" smtClean="0">
                <a:latin typeface="Albertus Medium" panose="020E0602030304020304" pitchFamily="34" charset="0"/>
              </a:rPr>
              <a:t>… </a:t>
            </a:r>
            <a:r>
              <a:rPr lang="en-US" sz="2400" b="0" dirty="0" smtClean="0">
                <a:latin typeface="Albertus Medium" panose="020E0602030304020304" pitchFamily="34" charset="0"/>
              </a:rPr>
              <a:t>Ill-equipped </a:t>
            </a:r>
            <a:r>
              <a:rPr lang="en-US" sz="2400" b="0" dirty="0" smtClean="0">
                <a:latin typeface="Albertus Medium" panose="020E0602030304020304" pitchFamily="34" charset="0"/>
              </a:rPr>
              <a:t>students…;</a:t>
            </a:r>
          </a:p>
          <a:p>
            <a:pPr marL="460375" indent="-460375" algn="just">
              <a:buFont typeface="Arial" panose="020B0604020202020204" pitchFamily="34" charset="0"/>
              <a:buChar char="•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460375" indent="-460375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Unfaithfulness to lecture contact hours;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Tutorials are dead… [engine room of </a:t>
            </a:r>
            <a:r>
              <a:rPr lang="en-US" sz="24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critical thinking</a:t>
            </a:r>
            <a:r>
              <a:rPr lang="en-US" sz="2400" b="0" dirty="0" smtClean="0">
                <a:latin typeface="Albertus Medium" panose="020E0602030304020304" pitchFamily="34" charset="0"/>
              </a:rPr>
              <a:t>, </a:t>
            </a:r>
            <a:r>
              <a:rPr lang="en-US" sz="24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problem solving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 </a:t>
            </a:r>
            <a:r>
              <a:rPr lang="en-US" sz="2400" b="0" dirty="0" smtClean="0">
                <a:latin typeface="Albertus Medium" panose="020E0602030304020304" pitchFamily="34" charset="0"/>
              </a:rPr>
              <a:t> </a:t>
            </a:r>
            <a:r>
              <a:rPr lang="en-US" sz="2400" b="0" dirty="0">
                <a:latin typeface="Albertus Medium" panose="020E0602030304020304" pitchFamily="34" charset="0"/>
              </a:rPr>
              <a:t>&amp; </a:t>
            </a:r>
            <a:r>
              <a:rPr lang="en-US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interactive skills</a:t>
            </a:r>
            <a:r>
              <a:rPr lang="en-US" sz="2400" b="0" dirty="0" smtClean="0">
                <a:latin typeface="Albertus Medium" panose="020E0602030304020304" pitchFamily="34" charset="0"/>
              </a:rPr>
              <a:t>];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2400" b="0" dirty="0" smtClean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Learning </a:t>
            </a:r>
            <a:r>
              <a:rPr lang="en-US" sz="2400" b="0" dirty="0">
                <a:latin typeface="Albertus Medium" panose="020E0602030304020304" pitchFamily="34" charset="0"/>
              </a:rPr>
              <a:t>have failed to embrace technology [resistance to change</a:t>
            </a:r>
            <a:r>
              <a:rPr lang="en-US" sz="2400" b="0" dirty="0" smtClean="0">
                <a:latin typeface="Albertus Medium" panose="020E0602030304020304" pitchFamily="34" charset="0"/>
              </a:rPr>
              <a:t>];</a:t>
            </a:r>
          </a:p>
          <a:p>
            <a:pPr marL="461963" indent="0" algn="just"/>
            <a:r>
              <a:rPr lang="en-US" sz="2400" b="0" dirty="0" smtClean="0">
                <a:latin typeface="Albertus Medium" panose="020E0602030304020304" pitchFamily="34" charset="0"/>
              </a:rPr>
              <a:t> 	     </a:t>
            </a:r>
            <a:r>
              <a:rPr lang="en-US" sz="2400" i="1" dirty="0" smtClean="0">
                <a:solidFill>
                  <a:srgbClr val="FF0000"/>
                </a:solidFill>
                <a:latin typeface="Albertus Medium" panose="020E0602030304020304" pitchFamily="34" charset="0"/>
              </a:rPr>
              <a:t>e-Learning</a:t>
            </a:r>
            <a:r>
              <a:rPr lang="en-US" sz="2400" b="0" dirty="0" smtClean="0">
                <a:latin typeface="Albertus Medium" panose="020E0602030304020304" pitchFamily="34" charset="0"/>
              </a:rPr>
              <a:t> 		</a:t>
            </a:r>
            <a:r>
              <a:rPr lang="en-US" sz="2400" i="1" dirty="0" err="1" smtClean="0">
                <a:solidFill>
                  <a:srgbClr val="C00000"/>
                </a:solidFill>
                <a:latin typeface="Albertus Medium" panose="020E0602030304020304" pitchFamily="34" charset="0"/>
              </a:rPr>
              <a:t>i</a:t>
            </a:r>
            <a:r>
              <a:rPr lang="en-US" sz="24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-Tutorials </a:t>
            </a:r>
            <a:r>
              <a:rPr lang="en-US" sz="2400" b="0" dirty="0">
                <a:latin typeface="Albertus Medium" panose="020E0602030304020304" pitchFamily="34" charset="0"/>
              </a:rPr>
              <a:t>(interactive, multi-media tools) </a:t>
            </a:r>
            <a:endParaRPr lang="en-US" sz="2400" i="1" dirty="0">
              <a:solidFill>
                <a:srgbClr val="C00000"/>
              </a:solidFill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Proliferation of Universities</a:t>
            </a:r>
            <a:r>
              <a:rPr lang="en-US" sz="2400" b="0" dirty="0" smtClean="0">
                <a:latin typeface="Albertus Medium" panose="020E0602030304020304" pitchFamily="34" charset="0"/>
              </a:rPr>
              <a:t>… dearth of qualified law trainers.</a:t>
            </a:r>
            <a:endParaRPr lang="en-US" sz="2400" b="0" dirty="0" smtClean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900" b="0" dirty="0">
              <a:latin typeface="Albertus Medium" panose="020E0602030304020304" pitchFamily="34" charset="0"/>
            </a:endParaRPr>
          </a:p>
          <a:p>
            <a:pPr marL="0" indent="0" algn="just"/>
            <a:endParaRPr lang="en-US" sz="11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9</a:t>
            </a:fld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891096" y="4017084"/>
            <a:ext cx="533400" cy="152400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233568" y="4012600"/>
            <a:ext cx="533400" cy="15240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55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00"/>
            <a:ext cx="8991600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Vital dimensions of successful reforms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4495800"/>
          </a:xfrm>
        </p:spPr>
        <p:txBody>
          <a:bodyPr>
            <a:normAutofit fontScale="85000" lnSpcReduction="20000"/>
          </a:bodyPr>
          <a:lstStyle/>
          <a:p>
            <a:pPr marL="463550" indent="-463550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Standardized review of content from time to time: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800" b="0" dirty="0" smtClean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400" b="0" dirty="0" smtClean="0">
                <a:latin typeface="Albertus Medium" panose="020E0602030304020304" pitchFamily="34" charset="0"/>
              </a:rPr>
              <a:t>Infusion </a:t>
            </a:r>
            <a:r>
              <a:rPr lang="en-US" sz="2400" b="0" dirty="0">
                <a:latin typeface="Albertus Medium" panose="020E0602030304020304" pitchFamily="34" charset="0"/>
              </a:rPr>
              <a:t>of ethics into University Curriculum from early stages.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400" b="0" dirty="0" smtClean="0">
                <a:latin typeface="Albertus Medium" panose="020E0602030304020304" pitchFamily="34" charset="0"/>
              </a:rPr>
              <a:t>Emphasis is still on adversarial training to the neglect of emerging fields [ADR, non-adjudicatory transactional &amp; facilitative dimensions]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r>
              <a:rPr lang="en-US" sz="2400" b="0" dirty="0" smtClean="0">
                <a:latin typeface="Albertus Medium" panose="020E0602030304020304" pitchFamily="34" charset="0"/>
              </a:rPr>
              <a:t>Insights on career path development [New Skills and Discipline];</a:t>
            </a: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2400" b="0" dirty="0" smtClean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2400" b="0" dirty="0" smtClean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2400" b="0" dirty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2400" b="0" dirty="0" smtClean="0">
              <a:latin typeface="Albertus Medium" panose="020E0602030304020304" pitchFamily="34" charset="0"/>
            </a:endParaRPr>
          </a:p>
          <a:p>
            <a:pPr marL="460375" indent="-460375" algn="just">
              <a:buFont typeface="Arial" panose="020B0604020202020204" pitchFamily="34" charset="0"/>
              <a:buChar char="•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460375" indent="-460375" algn="just">
              <a:buFont typeface="Arial" panose="020B0604020202020204" pitchFamily="34" charset="0"/>
              <a:buChar char="•"/>
            </a:pPr>
            <a:endParaRPr lang="en-US" sz="2400" b="0" dirty="0" smtClean="0">
              <a:latin typeface="Albertus Medium" panose="020E0602030304020304" pitchFamily="34" charset="0"/>
            </a:endParaRPr>
          </a:p>
          <a:p>
            <a:pPr marL="460375" indent="-460375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Embrace of technology in teaching innovations</a:t>
            </a:r>
            <a:r>
              <a:rPr lang="en-US" sz="2400" b="0" dirty="0" smtClean="0">
                <a:latin typeface="Albertus Medium" panose="020E0602030304020304" pitchFamily="34" charset="0"/>
              </a:rPr>
              <a:t>; Digital Library Solutions.</a:t>
            </a:r>
            <a:endParaRPr lang="en-US" sz="2400" b="0" dirty="0" smtClean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900" b="0" dirty="0" smtClean="0">
              <a:latin typeface="Albertus Medium" panose="020E0602030304020304" pitchFamily="34" charset="0"/>
            </a:endParaRPr>
          </a:p>
          <a:p>
            <a:pPr marL="914400" indent="-463550" algn="just">
              <a:buFont typeface="Symbol" panose="05050102010706020507" pitchFamily="18" charset="2"/>
              <a:buChar char="-"/>
            </a:pPr>
            <a:endParaRPr lang="en-US" sz="900" b="0" dirty="0">
              <a:latin typeface="Albertus Medium" panose="020E0602030304020304" pitchFamily="34" charset="0"/>
            </a:endParaRPr>
          </a:p>
          <a:p>
            <a:pPr marL="0" indent="0" algn="just"/>
            <a:endParaRPr lang="en-US" sz="11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10</a:t>
            </a:fld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671508" y="2737836"/>
            <a:ext cx="152400" cy="40788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890704"/>
              </p:ext>
            </p:extLst>
          </p:nvPr>
        </p:nvGraphicFramePr>
        <p:xfrm>
          <a:off x="1033631" y="3200400"/>
          <a:ext cx="8077200" cy="12192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62000"/>
                <a:gridCol w="762000"/>
                <a:gridCol w="914400"/>
                <a:gridCol w="914400"/>
                <a:gridCol w="1066800"/>
                <a:gridCol w="762000"/>
                <a:gridCol w="1066800"/>
                <a:gridCol w="990600"/>
                <a:gridCol w="838200"/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Contract </a:t>
                      </a:r>
                      <a:r>
                        <a:rPr lang="en-US" sz="1300" b="1" dirty="0" err="1" smtClean="0"/>
                        <a:t>adminis-trator</a:t>
                      </a:r>
                      <a:endParaRPr lang="en-US" sz="13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Legal </a:t>
                      </a:r>
                      <a:r>
                        <a:rPr lang="en-US" sz="1200" b="1" dirty="0" smtClean="0"/>
                        <a:t>manage-</a:t>
                      </a:r>
                      <a:r>
                        <a:rPr lang="en-US" sz="1200" b="1" dirty="0" err="1" smtClean="0"/>
                        <a:t>ment</a:t>
                      </a:r>
                      <a:r>
                        <a:rPr lang="en-US" sz="1200" b="1" dirty="0" smtClean="0"/>
                        <a:t> consul-</a:t>
                      </a:r>
                      <a:r>
                        <a:rPr lang="en-US" sz="1200" b="1" dirty="0" err="1" smtClean="0"/>
                        <a:t>tant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Legal Risk</a:t>
                      </a:r>
                      <a:r>
                        <a:rPr lang="en-US" sz="1300" b="1" baseline="0" dirty="0" smtClean="0"/>
                        <a:t> Manager</a:t>
                      </a:r>
                      <a:endParaRPr lang="en-US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Legal Project</a:t>
                      </a:r>
                      <a:r>
                        <a:rPr lang="en-US" sz="1300" b="1" baseline="0" dirty="0" smtClean="0"/>
                        <a:t> Manager</a:t>
                      </a:r>
                      <a:endParaRPr lang="en-US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Legal Technologist</a:t>
                      </a:r>
                      <a:r>
                        <a:rPr lang="en-US" sz="1300" b="1" baseline="0" dirty="0" smtClean="0"/>
                        <a:t> – Engineer</a:t>
                      </a:r>
                      <a:endParaRPr lang="en-US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600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Legal Process Analyst</a:t>
                      </a:r>
                      <a:endParaRPr lang="en-US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Professional Counseling</a:t>
                      </a:r>
                      <a:endParaRPr lang="en-US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Negotiation</a:t>
                      </a:r>
                      <a:r>
                        <a:rPr lang="en-US" sz="1300" b="1" baseline="0" dirty="0" smtClean="0"/>
                        <a:t> and Conflict Resolution</a:t>
                      </a:r>
                      <a:endParaRPr lang="en-US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Law Firm</a:t>
                      </a:r>
                      <a:r>
                        <a:rPr lang="en-US" sz="1300" b="1" baseline="0" dirty="0" smtClean="0"/>
                        <a:t> Manager</a:t>
                      </a:r>
                      <a:endParaRPr lang="en-US" sz="13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971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4512"/>
            <a:ext cx="8991600" cy="521712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Vital dimensions of successful reforms…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4158"/>
            <a:ext cx="9067800" cy="4832874"/>
          </a:xfrm>
        </p:spPr>
        <p:txBody>
          <a:bodyPr>
            <a:normAutofit fontScale="77500" lnSpcReduction="20000"/>
          </a:bodyPr>
          <a:lstStyle/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Establishment of Governance/Regulatory Mechanism:</a:t>
            </a:r>
          </a:p>
          <a:p>
            <a:pPr marL="914400" indent="-452438" algn="just">
              <a:buFont typeface="Symbol" panose="05050102010706020507" pitchFamily="18" charset="2"/>
              <a:buChar char="-"/>
            </a:pPr>
            <a:r>
              <a:rPr lang="en-US" sz="2300" b="0" dirty="0" smtClean="0">
                <a:latin typeface="Albertus Medium" panose="020E0602030304020304" pitchFamily="34" charset="0"/>
              </a:rPr>
              <a:t>Mandate institutions to have implementable Internal Operational/Governance Process Plan (</a:t>
            </a:r>
            <a:r>
              <a:rPr lang="en-US" sz="23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that can be audited on regular basis</a:t>
            </a:r>
            <a:r>
              <a:rPr lang="en-US" sz="2300" b="0" dirty="0" smtClean="0">
                <a:latin typeface="Albertus Medium" panose="020E0602030304020304" pitchFamily="34" charset="0"/>
              </a:rPr>
              <a:t>);</a:t>
            </a:r>
          </a:p>
          <a:p>
            <a:pPr marL="914400" indent="-452438" algn="just">
              <a:buFont typeface="Symbol" panose="05050102010706020507" pitchFamily="18" charset="2"/>
              <a:buChar char="-"/>
            </a:pPr>
            <a:r>
              <a:rPr lang="en-US" sz="2300" b="0" dirty="0" smtClean="0">
                <a:latin typeface="Albertus Medium" panose="020E0602030304020304" pitchFamily="34" charset="0"/>
              </a:rPr>
              <a:t>Operational/Governance Process Plan must be clear on things like: recruitment criteria; admission criteria; curriculum compliance</a:t>
            </a:r>
            <a:r>
              <a:rPr lang="en-US" sz="2300" b="0" dirty="0" smtClean="0">
                <a:latin typeface="Albertus Medium" panose="020E0602030304020304" pitchFamily="34" charset="0"/>
              </a:rPr>
              <a:t>; library facilities; </a:t>
            </a:r>
            <a:r>
              <a:rPr lang="en-US" sz="2300" b="0" dirty="0" smtClean="0">
                <a:latin typeface="Albertus Medium" panose="020E0602030304020304" pitchFamily="34" charset="0"/>
              </a:rPr>
              <a:t>faithfulness to approved pedagogical format </a:t>
            </a:r>
            <a:r>
              <a:rPr lang="en-US" sz="2300" b="0" dirty="0" err="1" smtClean="0">
                <a:latin typeface="Albertus Medium" panose="020E0602030304020304" pitchFamily="34" charset="0"/>
              </a:rPr>
              <a:t>etc</a:t>
            </a:r>
            <a:r>
              <a:rPr lang="en-US" sz="2300" b="0" dirty="0" smtClean="0">
                <a:latin typeface="Albertus Medium" panose="020E0602030304020304" pitchFamily="34" charset="0"/>
              </a:rPr>
              <a:t>; </a:t>
            </a:r>
          </a:p>
          <a:p>
            <a:pPr marL="914400" indent="-452438" algn="just">
              <a:buFont typeface="Symbol" panose="05050102010706020507" pitchFamily="18" charset="2"/>
              <a:buChar char="-"/>
            </a:pPr>
            <a:r>
              <a:rPr lang="en-US" sz="2300" b="0" dirty="0" smtClean="0">
                <a:latin typeface="Albertus Medium" panose="020E0602030304020304" pitchFamily="34" charset="0"/>
              </a:rPr>
              <a:t>Annual Compliance Report by legal education institutions in a prescribed format;</a:t>
            </a:r>
          </a:p>
          <a:p>
            <a:pPr marL="914400" indent="-452438" algn="just">
              <a:buFont typeface="Symbol" panose="05050102010706020507" pitchFamily="18" charset="2"/>
              <a:buChar char="-"/>
            </a:pPr>
            <a:r>
              <a:rPr lang="en-US" sz="23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Regular Audit</a:t>
            </a:r>
            <a:r>
              <a:rPr lang="en-US" sz="2300" b="0" dirty="0" smtClean="0">
                <a:latin typeface="Albertus Medium" panose="020E0602030304020304" pitchFamily="34" charset="0"/>
              </a:rPr>
              <a:t>/</a:t>
            </a:r>
            <a:r>
              <a:rPr lang="en-US" sz="23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Anonymous student feedback </a:t>
            </a:r>
            <a:r>
              <a:rPr lang="en-US" sz="23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mechanism</a:t>
            </a:r>
            <a:r>
              <a:rPr lang="en-US" sz="2300" b="0" dirty="0" smtClean="0">
                <a:latin typeface="Albertus Medium" panose="020E0602030304020304" pitchFamily="34" charset="0"/>
              </a:rPr>
              <a:t>/</a:t>
            </a:r>
            <a:r>
              <a:rPr lang="en-US" sz="2300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Informal visitation</a:t>
            </a:r>
            <a:r>
              <a:rPr lang="en-US" sz="2300" b="0" dirty="0" smtClean="0">
                <a:latin typeface="Albertus Medium" panose="020E0602030304020304" pitchFamily="34" charset="0"/>
              </a:rPr>
              <a:t>.</a:t>
            </a:r>
            <a:endParaRPr lang="en-US" sz="2300" b="0" dirty="0" smtClean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600" b="0" dirty="0" smtClean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Mandatory continuing legal education for Faculty members/Practitioners in emerging fields;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600" b="0" dirty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Create opportunities for affordable advanced studies in specialized areas [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carve a niche…</a:t>
            </a:r>
            <a:r>
              <a:rPr lang="en-US" sz="2400" b="0" dirty="0" smtClean="0">
                <a:latin typeface="Albertus Medium" panose="020E0602030304020304" pitchFamily="34" charset="0"/>
              </a:rPr>
              <a:t>];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600" b="0" dirty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Orientate </a:t>
            </a:r>
            <a:r>
              <a:rPr lang="en-US" sz="2400" b="0" dirty="0" smtClean="0">
                <a:latin typeface="Albertus Medium" panose="020E0602030304020304" pitchFamily="34" charset="0"/>
              </a:rPr>
              <a:t>younger colleagues on the importance of “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edium" panose="020E0602030304020304" pitchFamily="34" charset="0"/>
              </a:rPr>
              <a:t>Law Firm Pupillage</a:t>
            </a:r>
            <a:r>
              <a:rPr lang="en-US" sz="2400" b="0" dirty="0" smtClean="0">
                <a:latin typeface="Albertus Medium" panose="020E0602030304020304" pitchFamily="34" charset="0"/>
              </a:rPr>
              <a:t>” [</a:t>
            </a:r>
            <a:r>
              <a:rPr lang="en-US" sz="2400" i="1" dirty="0" smtClean="0">
                <a:solidFill>
                  <a:srgbClr val="C00000"/>
                </a:solidFill>
                <a:latin typeface="Albertus Medium" panose="020E0602030304020304" pitchFamily="34" charset="0"/>
              </a:rPr>
              <a:t>deepen knowledge; structuring ;skills that brand</a:t>
            </a:r>
            <a:r>
              <a:rPr lang="en-US" sz="2400" b="0" dirty="0" smtClean="0">
                <a:latin typeface="Albertus Medium" panose="020E0602030304020304" pitchFamily="34" charset="0"/>
              </a:rPr>
              <a:t>].</a:t>
            </a:r>
            <a:endParaRPr lang="en-US" sz="11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81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100"/>
            <a:ext cx="8991600" cy="6096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4419600"/>
          </a:xfrm>
        </p:spPr>
        <p:txBody>
          <a:bodyPr>
            <a:normAutofit fontScale="85000" lnSpcReduction="20000"/>
          </a:bodyPr>
          <a:lstStyle/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If the Universities complement the Law School as they should… our legal education institutions will deliver on:</a:t>
            </a:r>
          </a:p>
          <a:p>
            <a:pPr marL="461963" indent="-461963" algn="just">
              <a:buFont typeface="Arial" panose="020B0604020202020204" pitchFamily="34" charset="0"/>
              <a:buChar char="•"/>
            </a:pPr>
            <a:endParaRPr lang="en-US" sz="1100" b="0" dirty="0">
              <a:latin typeface="Albertus Medium" panose="020E0602030304020304" pitchFamily="34" charset="0"/>
            </a:endParaRPr>
          </a:p>
          <a:p>
            <a:pPr marL="914400" indent="-452438" algn="just">
              <a:buFont typeface="Symbol" panose="05050102010706020507" pitchFamily="18" charset="2"/>
              <a:buChar char="-"/>
            </a:pPr>
            <a:r>
              <a:rPr lang="en-US" sz="2400" b="0" dirty="0" smtClean="0">
                <a:latin typeface="Albertus Medium" panose="020E0602030304020304" pitchFamily="34" charset="0"/>
              </a:rPr>
              <a:t>Construction/application of knowledge that adds value;</a:t>
            </a:r>
          </a:p>
          <a:p>
            <a:pPr marL="914400" indent="-452438" algn="just">
              <a:buFont typeface="Symbol" panose="05050102010706020507" pitchFamily="18" charset="2"/>
              <a:buChar char="-"/>
            </a:pPr>
            <a:endParaRPr lang="en-US" sz="1100" b="0" dirty="0">
              <a:latin typeface="Albertus Medium" panose="020E0602030304020304" pitchFamily="34" charset="0"/>
            </a:endParaRPr>
          </a:p>
          <a:p>
            <a:pPr marL="914400" indent="-452438" algn="just">
              <a:buFont typeface="Symbol" panose="05050102010706020507" pitchFamily="18" charset="2"/>
              <a:buChar char="-"/>
            </a:pPr>
            <a:r>
              <a:rPr lang="en-US" sz="2400" b="0" dirty="0" smtClean="0">
                <a:latin typeface="Albertus Medium" panose="020E0602030304020304" pitchFamily="34" charset="0"/>
              </a:rPr>
              <a:t>Desired social impact </a:t>
            </a:r>
            <a:r>
              <a:rPr lang="en-US" sz="2400" b="0" dirty="0" smtClean="0">
                <a:latin typeface="Albertus Medium" panose="020E0602030304020304" pitchFamily="34" charset="0"/>
              </a:rPr>
              <a:t>training (pro-bono/access to justice); and</a:t>
            </a:r>
          </a:p>
          <a:p>
            <a:pPr marL="0" indent="0" algn="just"/>
            <a:endParaRPr lang="en-US" sz="1100" b="0" dirty="0" smtClean="0">
              <a:latin typeface="Albertus Medium" panose="020E0602030304020304" pitchFamily="34" charset="0"/>
            </a:endParaRPr>
          </a:p>
          <a:p>
            <a:pPr marL="461963" indent="-461963" algn="just">
              <a:buFont typeface="Arial" panose="020B0604020202020204" pitchFamily="34" charset="0"/>
              <a:buChar char="•"/>
            </a:pPr>
            <a:r>
              <a:rPr lang="en-US" sz="2400" b="0" dirty="0" smtClean="0">
                <a:latin typeface="Albertus Medium" panose="020E0602030304020304" pitchFamily="34" charset="0"/>
              </a:rPr>
              <a:t>Younger colleagues do not despair… Nigeria is an emerging economy -</a:t>
            </a:r>
          </a:p>
          <a:p>
            <a:pPr marL="795338" indent="0" algn="just"/>
            <a:r>
              <a:rPr lang="en-US" sz="2400" b="0" dirty="0" smtClean="0">
                <a:latin typeface="Albertus Medium" panose="020E0602030304020304" pitchFamily="34" charset="0"/>
              </a:rPr>
              <a:t>…you </a:t>
            </a:r>
            <a:r>
              <a:rPr lang="en-US" sz="2400" b="0" dirty="0" smtClean="0">
                <a:latin typeface="Albertus Medium" panose="020E0602030304020304" pitchFamily="34" charset="0"/>
              </a:rPr>
              <a:t>must be prepared </a:t>
            </a:r>
            <a:r>
              <a:rPr lang="en-US" sz="2400" b="0" dirty="0" smtClean="0">
                <a:latin typeface="Albertus Medium" panose="020E0602030304020304" pitchFamily="34" charset="0"/>
              </a:rPr>
              <a:t>to think innovatively outside the box in order to give the best legal services to clients; and </a:t>
            </a:r>
            <a:r>
              <a:rPr lang="en-US" sz="2400" b="0" dirty="0" err="1" smtClean="0">
                <a:latin typeface="Albertus Medium" panose="020E0602030304020304" pitchFamily="34" charset="0"/>
              </a:rPr>
              <a:t>amortise</a:t>
            </a:r>
            <a:r>
              <a:rPr lang="en-US" sz="2400" b="0" dirty="0" smtClean="0">
                <a:latin typeface="Albertus Medium" panose="020E0602030304020304" pitchFamily="34" charset="0"/>
              </a:rPr>
              <a:t> </a:t>
            </a:r>
            <a:r>
              <a:rPr lang="en-US" sz="2400" b="0" dirty="0" smtClean="0">
                <a:latin typeface="Albertus Medium" panose="020E0602030304020304" pitchFamily="34" charset="0"/>
              </a:rPr>
              <a:t>the opportunities that will continue to </a:t>
            </a:r>
            <a:r>
              <a:rPr lang="en-US" sz="2400" b="0" dirty="0" smtClean="0">
                <a:latin typeface="Albertus Medium" panose="020E0602030304020304" pitchFamily="34" charset="0"/>
              </a:rPr>
              <a:t>unfold;</a:t>
            </a:r>
          </a:p>
          <a:p>
            <a:pPr marL="795338" indent="0" algn="just"/>
            <a:endParaRPr lang="en-US" sz="1100" b="0" dirty="0">
              <a:latin typeface="Albertus Medium" panose="020E0602030304020304" pitchFamily="34" charset="0"/>
            </a:endParaRPr>
          </a:p>
          <a:p>
            <a:pPr marL="795338" indent="0" algn="just"/>
            <a:r>
              <a:rPr lang="en-US" sz="2400" b="0" dirty="0" smtClean="0">
                <a:latin typeface="Albertus Medium" panose="020E0602030304020304" pitchFamily="34" charset="0"/>
              </a:rPr>
              <a:t>…Law Office/Legal services of the future :</a:t>
            </a:r>
          </a:p>
          <a:p>
            <a:pPr marL="1258888" indent="-463550" algn="just">
              <a:buFont typeface="Wingdings" panose="05000000000000000000" pitchFamily="2" charset="2"/>
              <a:buChar char="v"/>
            </a:pPr>
            <a:r>
              <a:rPr lang="en-US" sz="2400" b="0" dirty="0" smtClean="0">
                <a:latin typeface="Albertus Medium" panose="020E0602030304020304" pitchFamily="34" charset="0"/>
              </a:rPr>
              <a:t>death of solo practice;</a:t>
            </a:r>
          </a:p>
          <a:p>
            <a:pPr marL="1258888" indent="-463550" algn="just">
              <a:buFont typeface="Wingdings" panose="05000000000000000000" pitchFamily="2" charset="2"/>
              <a:buChar char="v"/>
            </a:pPr>
            <a:r>
              <a:rPr lang="en-US" sz="2400" b="0" dirty="0" smtClean="0">
                <a:latin typeface="Albertus Medium" panose="020E0602030304020304" pitchFamily="34" charset="0"/>
              </a:rPr>
              <a:t>Collaboration is the name of the game.</a:t>
            </a:r>
            <a:endParaRPr lang="en-US" sz="11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02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5365-8949-4836-AB8B-E721CE752496}" type="slidenum">
              <a:rPr lang="en-US" smtClean="0"/>
              <a:t>13</a:t>
            </a:fld>
            <a:endParaRPr lang="en-US"/>
          </a:p>
        </p:txBody>
      </p:sp>
      <p:pic>
        <p:nvPicPr>
          <p:cNvPr id="1028" name="Picture 4" descr="https://encrypted-tbn0.gstatic.com/images?q=tbn:ANd9GcRVmPH3J_i_O9hIWenVEMs63uLybOmeCUcX0fgxeaY820nXctkK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1858"/>
            <a:ext cx="5791200" cy="3743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271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1124</TotalTime>
  <Words>1107</Words>
  <Application>Microsoft Office PowerPoint</Application>
  <PresentationFormat>On-screen Show (4:3)</PresentationFormat>
  <Paragraphs>184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Angles</vt:lpstr>
      <vt:lpstr>The future of legal education in nigeria  being text of presentation made on 25th august, 2015  at the annual general conference of the  Nigerian bar association</vt:lpstr>
      <vt:lpstr>Introductory remarks</vt:lpstr>
      <vt:lpstr>Understanding the Criticisms /call for reform</vt:lpstr>
      <vt:lpstr>For Sure… the Landscape has changed</vt:lpstr>
      <vt:lpstr>What knowledge base? What skill set?</vt:lpstr>
      <vt:lpstr>Accepting the basics</vt:lpstr>
      <vt:lpstr>Broad Goals of nigeria LEGAL EDUCATION institutions</vt:lpstr>
      <vt:lpstr>Current Framework of delivery</vt:lpstr>
      <vt:lpstr>today’s narrative… Learning process diminished</vt:lpstr>
      <vt:lpstr>Vital dimensions of successful reforms</vt:lpstr>
      <vt:lpstr>Vital dimensions of successful reforms…</vt:lpstr>
      <vt:lpstr>conclusion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Yetunde</dc:creator>
  <cp:lastModifiedBy>Yetunde Oshodi</cp:lastModifiedBy>
  <cp:revision>36</cp:revision>
  <cp:lastPrinted>2015-08-24T10:38:27Z</cp:lastPrinted>
  <dcterms:created xsi:type="dcterms:W3CDTF">2015-08-19T10:45:51Z</dcterms:created>
  <dcterms:modified xsi:type="dcterms:W3CDTF">2015-08-24T10:51:25Z</dcterms:modified>
</cp:coreProperties>
</file>